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363" r:id="rId2"/>
    <p:sldId id="416" r:id="rId3"/>
    <p:sldId id="414" r:id="rId4"/>
    <p:sldId id="418" r:id="rId5"/>
    <p:sldId id="411" r:id="rId6"/>
    <p:sldId id="413" r:id="rId7"/>
    <p:sldId id="415" r:id="rId8"/>
    <p:sldId id="402" r:id="rId9"/>
    <p:sldId id="406" r:id="rId10"/>
    <p:sldId id="407" r:id="rId11"/>
    <p:sldId id="417" r:id="rId12"/>
    <p:sldId id="379" r:id="rId13"/>
    <p:sldId id="380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함초롬바탕" panose="02030604000101010101" pitchFamily="18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67021" autoAdjust="0"/>
  </p:normalViewPr>
  <p:slideViewPr>
    <p:cSldViewPr snapToGrid="0">
      <p:cViewPr varScale="1">
        <p:scale>
          <a:sx n="72" d="100"/>
          <a:sy n="72" d="100"/>
        </p:scale>
        <p:origin x="1704" y="66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1DF72-0B4B-48A1-8888-F8C32C5BED01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0C393-6B1B-4266-A8FE-E49DDFD37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9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! </a:t>
            </a:r>
            <a:r>
              <a:rPr lang="ko-KR" altLang="en-US" dirty="0"/>
              <a:t>가천대학교 로켓동아리 </a:t>
            </a:r>
            <a:r>
              <a:rPr lang="en-US" altLang="ko-KR" dirty="0"/>
              <a:t>GOAT</a:t>
            </a:r>
            <a:r>
              <a:rPr lang="ko-KR" altLang="en-US" dirty="0"/>
              <a:t>팀 발표자 </a:t>
            </a:r>
            <a:r>
              <a:rPr lang="ko-KR" altLang="en-US" dirty="0" err="1"/>
              <a:t>신나라입니다</a:t>
            </a:r>
            <a:r>
              <a:rPr lang="en-US" altLang="ko-KR" dirty="0"/>
              <a:t>. </a:t>
            </a:r>
            <a:r>
              <a:rPr lang="ko-KR" altLang="en-US" dirty="0"/>
              <a:t>지금부터 안정적인 데이터 수집을 위한 회수장치 설계와 알고리즘 개발 및 연구에 대해서 </a:t>
            </a:r>
            <a:r>
              <a:rPr lang="ko-KR" altLang="en-US" dirty="0" err="1"/>
              <a:t>발표드리겠습니다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84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안전사고 예방을 위한 낙하산 사출 알고리즘에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안전한 발사를 위해서 비정상적인 발사로 추정되는 임계영역을 사전에 설정하여 로켓의 실시간 좌표와 비교하는 알고리즘을 개발하였습니다</a:t>
            </a:r>
            <a:r>
              <a:rPr lang="en-US" altLang="ko-KR" dirty="0"/>
              <a:t>. </a:t>
            </a:r>
            <a:r>
              <a:rPr lang="ko-KR" altLang="en-US" dirty="0"/>
              <a:t>로켓을 발사했을 때 지표면과 로켓 사이의 각도를 </a:t>
            </a:r>
            <a:r>
              <a:rPr lang="en-US" altLang="ko-KR" dirty="0"/>
              <a:t>k, </a:t>
            </a:r>
            <a:r>
              <a:rPr lang="ko-KR" altLang="en-US" dirty="0"/>
              <a:t>로켓이 발사된 점을 </a:t>
            </a:r>
            <a:r>
              <a:rPr lang="en-US" altLang="ko-KR" dirty="0"/>
              <a:t>(0,0,0), </a:t>
            </a:r>
            <a:r>
              <a:rPr lang="ko-KR" altLang="en-US" dirty="0"/>
              <a:t>로켓의</a:t>
            </a:r>
            <a:r>
              <a:rPr lang="en-US" altLang="ko-KR" dirty="0"/>
              <a:t> </a:t>
            </a:r>
            <a:r>
              <a:rPr lang="ko-KR" altLang="en-US" dirty="0"/>
              <a:t>현재좌표는 </a:t>
            </a:r>
            <a:r>
              <a:rPr lang="en-US" altLang="ko-KR" dirty="0"/>
              <a:t>(</a:t>
            </a:r>
            <a:r>
              <a:rPr lang="en-US" altLang="ko-KR" dirty="0" err="1"/>
              <a:t>x,y,z</a:t>
            </a:r>
            <a:r>
              <a:rPr lang="en-US" altLang="ko-KR" dirty="0"/>
              <a:t>),</a:t>
            </a:r>
            <a:r>
              <a:rPr lang="ko-KR" altLang="en-US" dirty="0"/>
              <a:t> 로켓과 발사된 지점 사이의 거리를 </a:t>
            </a:r>
            <a:r>
              <a:rPr lang="en-US" altLang="ko-KR" dirty="0"/>
              <a:t>r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지정합니다</a:t>
            </a:r>
            <a:r>
              <a:rPr lang="en-US" altLang="ko-KR" dirty="0"/>
              <a:t>. </a:t>
            </a:r>
            <a:r>
              <a:rPr lang="ko-KR" altLang="en-US" dirty="0"/>
              <a:t>이때 로켓이 도달할 수 있는 최대 거리는 </a:t>
            </a:r>
            <a:r>
              <a:rPr lang="en-US" altLang="ko-KR" dirty="0"/>
              <a:t>r</a:t>
            </a:r>
            <a:r>
              <a:rPr lang="ko-KR" altLang="en-US" dirty="0"/>
              <a:t>은 대회 규정에 따라 규정하여 계산합니다</a:t>
            </a:r>
            <a:r>
              <a:rPr lang="en-US" altLang="ko-KR" dirty="0"/>
              <a:t>. T</a:t>
            </a:r>
            <a:r>
              <a:rPr lang="ko-KR" altLang="en-US" dirty="0" err="1"/>
              <a:t>세타를</a:t>
            </a:r>
            <a:r>
              <a:rPr lang="ko-KR" altLang="en-US" dirty="0"/>
              <a:t> 임계각으로 설정하여 로켓의 위치 데이터를 받아 로켓의 위치가 임계각 </a:t>
            </a:r>
            <a:r>
              <a:rPr lang="en-US" altLang="ko-KR" dirty="0"/>
              <a:t>T</a:t>
            </a:r>
            <a:r>
              <a:rPr lang="ko-KR" altLang="en-US" dirty="0"/>
              <a:t>세타보다 작은 범위에 위치할 경우 낙하산 사출이 이루어지는 구조입니다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작년 발사대회 실패를 고려하여 대회 규정을 따른 로켓 발사 지점으로부터 최소 안전 거리 </a:t>
            </a:r>
            <a:r>
              <a:rPr lang="en-US" altLang="ko-KR" dirty="0"/>
              <a:t>100m</a:t>
            </a:r>
            <a:r>
              <a:rPr lang="ko-KR" altLang="en-US" dirty="0"/>
              <a:t>에 감속을 위한 적정거리를 적용하였으며 이를 사람 키와 함께 </a:t>
            </a:r>
            <a:r>
              <a:rPr lang="ko-KR" altLang="en-US" dirty="0" err="1"/>
              <a:t>삼각측량법을</a:t>
            </a:r>
            <a:r>
              <a:rPr lang="ko-KR" altLang="en-US" dirty="0"/>
              <a:t> 통해 임계각도 </a:t>
            </a:r>
            <a:r>
              <a:rPr lang="en-US" altLang="ko-KR" dirty="0"/>
              <a:t>T</a:t>
            </a:r>
            <a:r>
              <a:rPr lang="ko-KR" altLang="en-US" dirty="0" err="1"/>
              <a:t>세타를</a:t>
            </a:r>
            <a:r>
              <a:rPr lang="ko-KR" altLang="en-US" dirty="0"/>
              <a:t> 설정하였습니다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107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로켓의 미션은 작년 로켓의 보완과 발전입니다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작년 로켓의 </a:t>
            </a:r>
            <a:r>
              <a:rPr lang="ko-KR" altLang="en-US" dirty="0" err="1"/>
              <a:t>문제점이였던</a:t>
            </a:r>
            <a:r>
              <a:rPr lang="ko-KR" altLang="en-US" dirty="0"/>
              <a:t> </a:t>
            </a:r>
            <a:r>
              <a:rPr lang="ko-KR" altLang="en-US" dirty="0" err="1"/>
              <a:t>목표추력에</a:t>
            </a:r>
            <a:r>
              <a:rPr lang="ko-KR" altLang="en-US" dirty="0"/>
              <a:t> 도달하지 못한 점을 보완하기 위해서 </a:t>
            </a:r>
            <a:r>
              <a:rPr lang="ko-KR" altLang="en-US" dirty="0" err="1"/>
              <a:t>무게경량화를</a:t>
            </a:r>
            <a:r>
              <a:rPr lang="ko-KR" altLang="en-US" dirty="0"/>
              <a:t> 진행하고 회수장치의 안정적인 구동을 위해 작동 시퀀스를 바꾸고 </a:t>
            </a:r>
            <a:r>
              <a:rPr lang="en-US" altLang="ko-KR" dirty="0"/>
              <a:t>EBIMU</a:t>
            </a:r>
            <a:r>
              <a:rPr lang="ko-KR" altLang="en-US" dirty="0"/>
              <a:t>를 추가하여 정확한 위치 데이터를 사용한 사출 알고리즘을 개발하였습니다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안전사고의 예방을 위해 서포트와 </a:t>
            </a:r>
            <a:r>
              <a:rPr lang="ko-KR" altLang="en-US" dirty="0" err="1"/>
              <a:t>커플러</a:t>
            </a:r>
            <a:r>
              <a:rPr lang="ko-KR" altLang="en-US" dirty="0"/>
              <a:t> 방식을 변화시켜 내구성을 강화하고 임계영역을 설정하여 비정상적인 궤도로 로켓이 발사될 경우 낙하산이 사출되어 로켓을 회수하는 알고리즘을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93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! </a:t>
            </a:r>
            <a:r>
              <a:rPr lang="ko-KR" altLang="en-US" dirty="0"/>
              <a:t>춘계추진공학회 가천대학교 로켓동아리 </a:t>
            </a:r>
            <a:r>
              <a:rPr lang="en-US" altLang="ko-KR" dirty="0"/>
              <a:t>GOAT</a:t>
            </a:r>
            <a:r>
              <a:rPr lang="ko-KR" altLang="en-US" dirty="0"/>
              <a:t>팀 발표자 김재원입니다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en-US" altLang="ko-KR" dirty="0"/>
              <a:t>23</a:t>
            </a:r>
            <a:r>
              <a:rPr lang="ko-KR" altLang="en-US" dirty="0"/>
              <a:t>년 </a:t>
            </a:r>
            <a:r>
              <a:rPr lang="en-US" altLang="ko-KR" dirty="0"/>
              <a:t>GOAT-3 </a:t>
            </a:r>
            <a:r>
              <a:rPr lang="ko-KR" altLang="en-US" dirty="0"/>
              <a:t>로켓 개선점 및 개발 계획에 대한 발표를 시작하도록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31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! </a:t>
            </a:r>
            <a:r>
              <a:rPr lang="ko-KR" altLang="en-US" dirty="0"/>
              <a:t>춘계추진공학회 가천대학교 로켓동아리 </a:t>
            </a:r>
            <a:r>
              <a:rPr lang="en-US" altLang="ko-KR" dirty="0"/>
              <a:t>GOAT</a:t>
            </a:r>
            <a:r>
              <a:rPr lang="ko-KR" altLang="en-US" dirty="0"/>
              <a:t>팀 발표자 김재원입니다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en-US" altLang="ko-KR" dirty="0"/>
              <a:t>23</a:t>
            </a:r>
            <a:r>
              <a:rPr lang="ko-KR" altLang="en-US" dirty="0"/>
              <a:t>년 </a:t>
            </a:r>
            <a:r>
              <a:rPr lang="en-US" altLang="ko-KR" dirty="0"/>
              <a:t>GOAT-3 </a:t>
            </a:r>
            <a:r>
              <a:rPr lang="ko-KR" altLang="en-US" dirty="0"/>
              <a:t>로켓 개선점 및 개발 계획에 대한 발표를 시작하도록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06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작년 발사 영상을 같이 보시겠습니다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작년 발사에서는 엔진 점화 후 비행을 하는 과정에서 로켓이 목표 추력까지 도달하지 못하였고 로켓의 비행 궤도가 비정상적이었습니다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 지상국과 로켓 간의 통신이 끊어지면서 회수장치의 비상 사출 알고리즘이 작동하지 못하였습니다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따라서 로켓이 추락하게 되고 엔진부의 지관이 찢기며 엔진이 동체와 분리되는 사고가 발생하였습니다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그래서 저희는 작년 문제를 크게 목표 </a:t>
            </a:r>
            <a:r>
              <a:rPr lang="ko-KR" altLang="en-US" dirty="0" err="1"/>
              <a:t>추력도달</a:t>
            </a:r>
            <a:r>
              <a:rPr lang="ko-KR" altLang="en-US" dirty="0"/>
              <a:t> 실패</a:t>
            </a:r>
            <a:r>
              <a:rPr lang="en-US" altLang="ko-KR" dirty="0"/>
              <a:t>, </a:t>
            </a:r>
            <a:r>
              <a:rPr lang="ko-KR" altLang="en-US" dirty="0"/>
              <a:t>회수장치의 </a:t>
            </a:r>
            <a:r>
              <a:rPr lang="ko-KR" altLang="en-US" dirty="0" err="1"/>
              <a:t>비작동</a:t>
            </a:r>
            <a:r>
              <a:rPr lang="ko-KR" altLang="en-US" dirty="0"/>
              <a:t> 안전하지 못한 발사로 추려 이를 보완하여 발전시키는 방향으로 연구를 진행하였습니다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5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목표 추력을 도달하기 위해서는 엔진의 추력을 정확히 알고 보완해야 한다고 생각하여 정확한 추력 측정이 가능한 캘리브레이션 방법을 모색하였습니다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 회수 장치의 안정적인 작동을 위해 시퀀스를 단순화하고 자세데이터를 이용한 사출 알고리즘을 개발하였습니다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안전사고 발생을 방지하기 위해 로켓 자체의 내구성을 강화하고 지표면과 로켓이 이루는 각도를 이용한 사출 알고리즘을 개발하였습니다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60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첫번째로 목표 추력까지 도달하지 못했던 문제점을 해결하기 위해 작년 </a:t>
            </a:r>
            <a:r>
              <a:rPr lang="en-US" altLang="ko-KR" dirty="0"/>
              <a:t>TMS </a:t>
            </a:r>
            <a:r>
              <a:rPr lang="ko-KR" altLang="en-US" dirty="0"/>
              <a:t>결과와 이번 </a:t>
            </a:r>
            <a:r>
              <a:rPr lang="en-US" altLang="ko-KR" dirty="0"/>
              <a:t>TMS </a:t>
            </a:r>
            <a:r>
              <a:rPr lang="ko-KR" altLang="en-US" dirty="0"/>
              <a:t>결과를 비교해보았습니다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작년 </a:t>
            </a:r>
            <a:r>
              <a:rPr lang="en-US" altLang="ko-KR" dirty="0"/>
              <a:t>TMS</a:t>
            </a:r>
            <a:r>
              <a:rPr lang="ko-KR" altLang="en-US" dirty="0"/>
              <a:t>에서는 </a:t>
            </a:r>
            <a:r>
              <a:rPr lang="en-US" altLang="ko-KR" dirty="0"/>
              <a:t>total impulse </a:t>
            </a:r>
            <a:r>
              <a:rPr lang="ko-KR" altLang="en-US" dirty="0"/>
              <a:t>값이 </a:t>
            </a:r>
            <a:r>
              <a:rPr lang="en-US" altLang="ko-KR" dirty="0"/>
              <a:t>495Ns</a:t>
            </a:r>
            <a:r>
              <a:rPr lang="ko-KR" altLang="en-US" dirty="0"/>
              <a:t>이 나오고 이번 년도에는 </a:t>
            </a:r>
            <a:r>
              <a:rPr lang="en-US" altLang="ko-KR" dirty="0"/>
              <a:t>263Ns</a:t>
            </a:r>
            <a:r>
              <a:rPr lang="ko-KR" altLang="en-US" dirty="0"/>
              <a:t>이 나왔습니다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노즐과 챔버의 </a:t>
            </a:r>
            <a:r>
              <a:rPr lang="ko-KR" altLang="en-US" dirty="0" err="1"/>
              <a:t>스팩이</a:t>
            </a:r>
            <a:r>
              <a:rPr lang="ko-KR" altLang="en-US" dirty="0"/>
              <a:t> 바뀌지 않은 상태로 실험을 하였는데 추력이 동일하게 나오지 않은 이유를 작년도 캘리브레이션 문제로 판단하였습니다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무게로만 캘리브레이션 했던 방법을 다양한 무게의 물체들로 캘리브레이션을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TMS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회 진행하여 </a:t>
            </a:r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실험에서 </a:t>
            </a:r>
            <a:r>
              <a:rPr lang="ko-KR" altLang="en-US" dirty="0" err="1"/>
              <a:t>로드셀이</a:t>
            </a:r>
            <a:r>
              <a:rPr lang="ko-KR" altLang="en-US" dirty="0"/>
              <a:t>  뒤로 밀리는 문제를 </a:t>
            </a:r>
            <a:r>
              <a:rPr lang="en-US" altLang="ko-KR" dirty="0"/>
              <a:t>2</a:t>
            </a:r>
            <a:r>
              <a:rPr lang="ko-KR" altLang="en-US" dirty="0"/>
              <a:t>회차에서 해결한 후 최종 데이터를 받았습니다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작년 </a:t>
            </a:r>
            <a:r>
              <a:rPr lang="en-US" altLang="ko-KR" dirty="0"/>
              <a:t>TMS </a:t>
            </a:r>
            <a:r>
              <a:rPr lang="ko-KR" altLang="en-US" dirty="0"/>
              <a:t>실험 결과보다 올해 실험결과가 더 정확하다고 판단하였고 올해 모터의 스펙으로 비행 시뮬레이션을 했을 때  작년 </a:t>
            </a:r>
            <a:r>
              <a:rPr lang="en-US" altLang="ko-KR" dirty="0"/>
              <a:t>4kg </a:t>
            </a:r>
            <a:r>
              <a:rPr lang="ko-KR" altLang="en-US" dirty="0"/>
              <a:t>무게의 로켓으로는 목표 고도에 도달할 수 없기 때문에 </a:t>
            </a:r>
            <a:endParaRPr lang="en-US" altLang="ko-KR" dirty="0"/>
          </a:p>
          <a:p>
            <a:r>
              <a:rPr lang="ko-KR" altLang="en-US" dirty="0"/>
              <a:t>로켓 무게 경량화를 진행하기로 결정하였습니다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468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/>
              <a:t>로켓 무게 경량화를 위해서 노즐 소재를 </a:t>
            </a:r>
            <a:r>
              <a:rPr lang="ko-KR" altLang="en-US" dirty="0" err="1"/>
              <a:t>스태인리스</a:t>
            </a:r>
            <a:r>
              <a:rPr lang="ko-KR" altLang="en-US" dirty="0"/>
              <a:t> 스틸에서 알루미늄으로 변경하였다</a:t>
            </a:r>
            <a:r>
              <a:rPr lang="en-US" altLang="ko-KR" dirty="0"/>
              <a:t>.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/>
              <a:t>또한 </a:t>
            </a:r>
            <a:r>
              <a:rPr lang="ko-KR" altLang="en-US" dirty="0" err="1"/>
              <a:t>에비오닉스를</a:t>
            </a:r>
            <a:r>
              <a:rPr lang="ko-KR" altLang="en-US" dirty="0"/>
              <a:t> </a:t>
            </a:r>
            <a:r>
              <a:rPr lang="ko-KR" altLang="en-US" dirty="0" err="1"/>
              <a:t>소형화하였고</a:t>
            </a:r>
            <a:r>
              <a:rPr lang="ko-KR" altLang="en-US" dirty="0"/>
              <a:t> </a:t>
            </a:r>
            <a:r>
              <a:rPr lang="en-US" altLang="ko-KR" dirty="0"/>
              <a:t>///// </a:t>
            </a:r>
            <a:r>
              <a:rPr lang="ko-KR" altLang="en-US" dirty="0" err="1"/>
              <a:t>스프링경첩을</a:t>
            </a:r>
            <a:r>
              <a:rPr lang="ko-KR" altLang="en-US" dirty="0"/>
              <a:t> 이용하여 </a:t>
            </a:r>
            <a:r>
              <a:rPr lang="ko-KR" altLang="en-US" dirty="0" err="1"/>
              <a:t>측면사출하던</a:t>
            </a:r>
            <a:r>
              <a:rPr lang="ko-KR" altLang="en-US" dirty="0"/>
              <a:t> 방식의 회수장치를 스프링과 걸쇠를 사용한 방식으로 단순화하여 로켓에서 회수장치가 차지하는 부분을 줄였습니다</a:t>
            </a:r>
            <a:r>
              <a:rPr lang="en-US" altLang="ko-KR" dirty="0"/>
              <a:t>.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/>
              <a:t>따라서 총 로켓의 길이를 줄여 전체적인 로켓 무게를 감량하고자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525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소형화된 </a:t>
            </a:r>
            <a:r>
              <a:rPr lang="ko-KR" altLang="en-US" dirty="0" err="1"/>
              <a:t>에비오닉스의</a:t>
            </a:r>
            <a:r>
              <a:rPr lang="ko-KR" altLang="en-US" dirty="0"/>
              <a:t> 구조에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작년도 </a:t>
            </a:r>
            <a:r>
              <a:rPr lang="ko-KR" altLang="en-US" dirty="0" err="1"/>
              <a:t>에비오닉스는</a:t>
            </a:r>
            <a:r>
              <a:rPr lang="ko-KR" altLang="en-US" dirty="0"/>
              <a:t> 만능기판에 센서를 납땜하여 고정하는 </a:t>
            </a:r>
            <a:r>
              <a:rPr lang="ko-KR" altLang="en-US" dirty="0" err="1"/>
              <a:t>방식이였습니다</a:t>
            </a:r>
            <a:r>
              <a:rPr lang="en-US" altLang="ko-KR" dirty="0"/>
              <a:t>. </a:t>
            </a:r>
            <a:r>
              <a:rPr lang="ko-KR" altLang="en-US" dirty="0"/>
              <a:t>그리고 보조배터리 보관부가 없이 체결하여 전원을 공급하였기 때문에 견고한 체결과 배터리 잔량 확인이 불가능하였습니다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IMU </a:t>
            </a:r>
            <a:r>
              <a:rPr lang="ko-KR" altLang="en-US" dirty="0"/>
              <a:t>센서로 </a:t>
            </a:r>
            <a:r>
              <a:rPr lang="en-US" altLang="ko-KR" dirty="0"/>
              <a:t>BNO055</a:t>
            </a:r>
            <a:r>
              <a:rPr lang="ko-KR" altLang="en-US" dirty="0"/>
              <a:t>만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년도에는 하나의 </a:t>
            </a:r>
            <a:r>
              <a:rPr lang="ko-KR" altLang="en-US" dirty="0" err="1"/>
              <a:t>에비오닉스</a:t>
            </a:r>
            <a:r>
              <a:rPr lang="ko-KR" altLang="en-US" dirty="0"/>
              <a:t> 안에 부품들을 </a:t>
            </a:r>
            <a:r>
              <a:rPr lang="ko-KR" altLang="en-US" dirty="0" err="1"/>
              <a:t>컴펙트하게</a:t>
            </a:r>
            <a:r>
              <a:rPr lang="ko-KR" altLang="en-US" dirty="0"/>
              <a:t> 고정하고 보조배터리의 단점을 보완하기 위해 리튬이온이 들어가는 </a:t>
            </a:r>
            <a:r>
              <a:rPr lang="ko-KR" altLang="en-US" dirty="0" err="1"/>
              <a:t>라즈베리파이용</a:t>
            </a:r>
            <a:r>
              <a:rPr lang="ko-KR" altLang="en-US" dirty="0"/>
              <a:t> 배터리를 사용하였습니다</a:t>
            </a:r>
            <a:r>
              <a:rPr lang="en-US" altLang="ko-KR" dirty="0"/>
              <a:t>. </a:t>
            </a:r>
            <a:r>
              <a:rPr lang="ko-KR" altLang="en-US" dirty="0"/>
              <a:t>따라서 하나의 배터리로 모든 센서들을 구동할 수 있고 </a:t>
            </a:r>
            <a:endParaRPr lang="en-US" altLang="ko-KR" dirty="0"/>
          </a:p>
          <a:p>
            <a:r>
              <a:rPr lang="ko-KR" altLang="en-US" dirty="0"/>
              <a:t>잔량 확인이 가능하여 안정적인 전원 공급이 </a:t>
            </a:r>
            <a:r>
              <a:rPr lang="ko-KR" altLang="en-US" dirty="0" err="1"/>
              <a:t>가능해졌습니다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BNO055</a:t>
            </a:r>
            <a:r>
              <a:rPr lang="ko-KR" altLang="en-US" dirty="0"/>
              <a:t>센서의 오류를 보완하고자 </a:t>
            </a:r>
            <a:r>
              <a:rPr lang="en-US" altLang="ko-KR" dirty="0"/>
              <a:t>IMU </a:t>
            </a:r>
            <a:r>
              <a:rPr lang="ko-KR" altLang="en-US" dirty="0"/>
              <a:t>센서인 </a:t>
            </a:r>
            <a:r>
              <a:rPr lang="en-US" altLang="ko-KR" dirty="0"/>
              <a:t>EBIMU</a:t>
            </a:r>
            <a:r>
              <a:rPr lang="ko-KR" altLang="en-US" dirty="0"/>
              <a:t>를 하나 더 탑재하여 정확히 데이터를 수집할 수 있도록 하였습니다</a:t>
            </a:r>
            <a:r>
              <a:rPr lang="en-US" altLang="ko-KR" dirty="0"/>
              <a:t>. EBIMU</a:t>
            </a:r>
            <a:r>
              <a:rPr lang="ko-KR" altLang="en-US" dirty="0"/>
              <a:t>는 </a:t>
            </a:r>
            <a:r>
              <a:rPr lang="en-US" altLang="ko-KR" dirty="0"/>
              <a:t>BNO055</a:t>
            </a:r>
            <a:r>
              <a:rPr lang="ko-KR" altLang="en-US" dirty="0"/>
              <a:t> 센서와 기능은 같지만 위치 좌표를 반환한 데이터를 얻을 수 있어  회수장치 알고리즘에 효과적으로 적용됩니다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083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</a:t>
            </a:r>
            <a:r>
              <a:rPr lang="en-US" altLang="ko-KR" dirty="0"/>
              <a:t> </a:t>
            </a:r>
            <a:r>
              <a:rPr lang="ko-KR" altLang="en-US" dirty="0"/>
              <a:t>안전한 발사를 위해 동체의 내구성이 강화되어야 한다고 생각하였습니다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22</a:t>
            </a:r>
            <a:r>
              <a:rPr lang="ko-KR" altLang="en-US" dirty="0"/>
              <a:t>년도 로켓에서는 모든 마운트들을 지관에 나사로 직접 체결하였습니다</a:t>
            </a:r>
            <a:r>
              <a:rPr lang="en-US" altLang="ko-KR" dirty="0"/>
              <a:t>. </a:t>
            </a:r>
            <a:r>
              <a:rPr lang="ko-KR" altLang="en-US" dirty="0"/>
              <a:t>이때 로켓이 추락하면서 지관이 파손되어 엔진이 동체와 분리되는 사고가 발생하였습니다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 회수장치와 </a:t>
            </a:r>
            <a:r>
              <a:rPr lang="ko-KR" altLang="en-US" dirty="0" err="1"/>
              <a:t>에비오닉스의</a:t>
            </a:r>
            <a:r>
              <a:rPr lang="ko-KR" altLang="en-US" dirty="0"/>
              <a:t> 서포트로 알루미늄 빔을 사용하였는데 알루미늄 빔은 외부 힘에 의해 변형 되기 쉽고 정확한 길이로의 재단이 어려웠습니다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부분들을 보완하고자 알루미늄 빔 대신 스테인리스로 만들어진 스탠드오프를 사용하여 더욱더 견고하고 단단하게 체결하였습니다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지관과의 직접 연결하였던 </a:t>
            </a:r>
            <a:r>
              <a:rPr lang="ko-KR" altLang="en-US" dirty="0" err="1"/>
              <a:t>커플러의</a:t>
            </a:r>
            <a:r>
              <a:rPr lang="ko-KR" altLang="en-US" dirty="0"/>
              <a:t> 형상을 변화시켜 그림과 같이  </a:t>
            </a:r>
            <a:r>
              <a:rPr lang="ko-KR" altLang="en-US" dirty="0" err="1"/>
              <a:t>커플러</a:t>
            </a:r>
            <a:r>
              <a:rPr lang="ko-KR" altLang="en-US" dirty="0"/>
              <a:t> 자체의 체결로 고정이 될 수 있도록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73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세번째로 회수장치의 안정적인 구동을 위해</a:t>
            </a:r>
            <a:r>
              <a:rPr lang="en-US" altLang="ko-KR" dirty="0"/>
              <a:t> </a:t>
            </a:r>
            <a:r>
              <a:rPr lang="ko-KR" altLang="en-US" dirty="0"/>
              <a:t>스프링과 걸쇠를 이용한 기계적 사출방식을 채택하였습니다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설계의 정확성을 위해 걸쇠의 각도가 몇도 이상이 되었을 때 안정적으로 사출이 가능한지 계산하였습니다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 미지수에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마찰계수 뮤 값은 밀도 </a:t>
            </a:r>
            <a:r>
              <a:rPr lang="en-US" altLang="ko-KR" dirty="0"/>
              <a:t>70</a:t>
            </a:r>
            <a:r>
              <a:rPr lang="ko-KR" altLang="en-US" dirty="0"/>
              <a:t>퍼센트의 </a:t>
            </a:r>
            <a:r>
              <a:rPr lang="en-US" altLang="ko-KR" dirty="0"/>
              <a:t>PLA</a:t>
            </a:r>
            <a:r>
              <a:rPr lang="ko-KR" altLang="en-US" dirty="0"/>
              <a:t>로 걸쇠를 </a:t>
            </a:r>
            <a:r>
              <a:rPr lang="ko-KR" altLang="en-US" dirty="0" err="1"/>
              <a:t>출력하였을때의</a:t>
            </a:r>
            <a:r>
              <a:rPr lang="ko-KR" altLang="en-US" dirty="0"/>
              <a:t> 값으로 </a:t>
            </a:r>
            <a:r>
              <a:rPr lang="en-US" altLang="ko-KR" dirty="0"/>
              <a:t>0.3824 , </a:t>
            </a:r>
            <a:r>
              <a:rPr lang="ko-KR" altLang="en-US" dirty="0"/>
              <a:t>람다는 걸쇠와 지면사이의 각도이고 경사각을  로로</a:t>
            </a:r>
            <a:r>
              <a:rPr lang="en-US" altLang="ko-KR" dirty="0"/>
              <a:t>, </a:t>
            </a:r>
            <a:r>
              <a:rPr lang="ko-KR" altLang="en-US" dirty="0" err="1"/>
              <a:t>수평력을</a:t>
            </a:r>
            <a:r>
              <a:rPr lang="ko-KR" altLang="en-US" dirty="0"/>
              <a:t> </a:t>
            </a:r>
            <a:r>
              <a:rPr lang="en-US" altLang="ko-KR" dirty="0"/>
              <a:t>P’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스프링의 힘을 </a:t>
            </a:r>
            <a:r>
              <a:rPr lang="en-US" altLang="ko-KR" dirty="0"/>
              <a:t>FS</a:t>
            </a:r>
            <a:r>
              <a:rPr lang="ko-KR" altLang="en-US" dirty="0"/>
              <a:t>로 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걸쇠가 풀려 낙하산이 사출되려면 </a:t>
            </a:r>
            <a:r>
              <a:rPr lang="ko-KR" altLang="en-US" dirty="0" err="1"/>
              <a:t>수평력이</a:t>
            </a:r>
            <a:r>
              <a:rPr lang="ko-KR" altLang="en-US" dirty="0"/>
              <a:t> 작용하고 걸쇠와 지면 사이의 각도가 경사각보다 </a:t>
            </a:r>
            <a:r>
              <a:rPr lang="ko-KR" altLang="en-US" dirty="0" err="1"/>
              <a:t>커져야합니다</a:t>
            </a:r>
            <a:r>
              <a:rPr lang="en-US" altLang="ko-KR" dirty="0"/>
              <a:t>. </a:t>
            </a:r>
            <a:r>
              <a:rPr lang="ko-KR" altLang="en-US" dirty="0"/>
              <a:t>따라서 경사각을 구해보면 </a:t>
            </a:r>
            <a:r>
              <a:rPr lang="en-US" altLang="ko-KR" dirty="0"/>
              <a:t>20.94</a:t>
            </a:r>
            <a:r>
              <a:rPr lang="ko-KR" altLang="en-US" dirty="0"/>
              <a:t>가 나오게 되어 저희는 안정적인 사출을 위해서 걸쇠의 각도를 </a:t>
            </a:r>
            <a:r>
              <a:rPr lang="en-US" altLang="ko-KR" dirty="0"/>
              <a:t>35</a:t>
            </a:r>
            <a:r>
              <a:rPr lang="ko-KR" altLang="en-US" dirty="0"/>
              <a:t>도로 설정하였습니다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6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회수장치 작동 조건에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회수장치 작동은 최고 고도 도달 뒤 하강하는 로켓의 벡터 크기를 사용하는 알고리즘입니다</a:t>
            </a:r>
            <a:r>
              <a:rPr lang="en-US" altLang="ko-KR" dirty="0"/>
              <a:t>. </a:t>
            </a:r>
            <a:r>
              <a:rPr lang="ko-KR" altLang="en-US" dirty="0"/>
              <a:t>로켓이 발사된 지점을 </a:t>
            </a:r>
            <a:r>
              <a:rPr lang="en-US" altLang="ko-KR" dirty="0"/>
              <a:t>(0,0,0), </a:t>
            </a:r>
            <a:r>
              <a:rPr lang="ko-KR" altLang="en-US" dirty="0"/>
              <a:t>로켓의 현재 좌표를 </a:t>
            </a:r>
            <a:r>
              <a:rPr lang="en-US" altLang="ko-KR" dirty="0"/>
              <a:t>(</a:t>
            </a:r>
            <a:r>
              <a:rPr lang="en-US" altLang="ko-KR" dirty="0" err="1"/>
              <a:t>x,y,z</a:t>
            </a:r>
            <a:r>
              <a:rPr lang="en-US" altLang="ko-KR" dirty="0"/>
              <a:t>)</a:t>
            </a:r>
            <a:r>
              <a:rPr lang="ko-KR" altLang="en-US" dirty="0"/>
              <a:t>로 정의합니다</a:t>
            </a:r>
            <a:r>
              <a:rPr lang="en-US" altLang="ko-KR" dirty="0"/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추력 발생 이후 최고 고도 도달 뒤 하강하는 로켓의 특성을 고려하여 직전 벡터 크기가 현재 벡터 크기보다 작은 시점을 하강시기로 판단하고 사출합니다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알고리즘의 안전성 검증을 위해 로켓 추진 시 생기는 유체운동을 근사화 하였고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기반으로 추진 궤적을 계산한 시뮬레이터를 사용하였습니다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 추력 발생 초기의 벡터 크기 양상이 위 알고리즘과 유사하다는 점을 고려해 발사 초기의 일정 시간을 계산에서 배제해야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시간은 시뮬레이션과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TMS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활용하여 결정할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15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2EAE5-902D-4C5A-B92F-45D653592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A3C508-9899-481E-B295-D7E43D976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0949C-8632-44F8-9669-377C2C99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9FBF9-2487-427F-88C9-D3D5EC60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5B2CA-C771-431A-B204-4F577ACB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07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43218-36D8-41BE-8AC7-8A1E8C7D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47070B-E234-4880-986F-D04C46CDD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42AFB-12EB-4C84-A4E4-A06B4EE5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A1CF3E-3E46-4564-A1A7-20C6C983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BEEA8-D3E1-4FFA-BFE6-81F005FF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98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9CC2D2-D186-43E0-863E-C9E87624F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B76816-9CDF-42A9-A7B8-F856CECCC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A8D141-AB73-46A8-8B6D-3D9782FA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6E3F4-175B-4E5C-8BDE-F0EE8E6A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0D3E1-05F3-4880-90C1-5B16C685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3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B0A5E-599B-423A-923C-67AEE5AF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F67-DD47-49D3-8335-66C4301B9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E2303C-17A9-4137-BB3B-3304BBCF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FAFA8-C25B-4B43-9099-BFCE3B9C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76579-39D6-4AAD-BD97-6F3829B7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9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07EE-02C6-4CEF-883D-C6B6F466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7AA895-4B4E-4ADF-BF50-64B631D01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084ABE-780C-4949-AE7B-4353AAD6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F3155-D004-41B5-A33B-8C20500E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68A97-B65A-4D58-A546-C628C460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0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20315-E1DB-4E25-A917-DF93A701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E43DF-EE1C-4D54-B41E-B52C2ACB1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9612B-86C5-4B36-A7A2-80DBABE96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8C9BF7-1A14-4F3D-A92C-7927798B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19E597-C7E4-4110-AB3A-D66E0F34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04ADB8-C29F-4799-8A04-81971B5B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81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4FDB1-E986-4BD0-9E9D-C8ED69A2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3CE752-F5FE-4E88-8905-E53A69EE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5CD69E-1755-4A5B-BB6C-FC32B126A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80E633-7BAD-4A19-81AB-A7CA0C31E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00EAB-DCE6-4E59-9299-920D5F4FD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A3DAC8-0E1B-4B03-BD5C-E9286D4E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D18BFE-51DD-43AA-B942-39548BEF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0BD299-CBFA-4DC9-BA39-183750CE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1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772A6-B827-475E-9AF6-57340BEB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5C4FD8-55D1-4BB0-86BB-9187D80A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5433CC-E361-4D79-847E-6BE72221E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EBE509-AC17-495A-A389-EF4E37BC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8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474B0E-9C61-40C4-9FE5-14C2654B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118993-F02E-4368-A38C-0394203B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1EE7D2-5DF0-4E26-9283-CD0BC7B0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4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50A58-D089-42E9-9A66-F8A89A15A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E68418-0C8E-495E-B15C-345AED4C4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AEC657-FA98-4AB3-822A-37CFF6E63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B0190-68E7-481D-9FD2-D595B060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0685E-AD07-4CD2-9DEB-14743BC43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43E06C-93B1-4D57-90C2-DC609672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C69F2-CC8B-4D37-888F-6D11B903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66FDD8-860B-443F-A8F0-D5558BEC1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0185B1-864E-4DD2-BFE8-097C4CD9A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AC4637-19D2-46DA-A946-12291DC9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844951-3EB7-4F9C-8D6D-15C257697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056E55-7C99-41D1-B9A8-4C0EB3A8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6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A888A-7994-4E15-974D-7D925F24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A7D07-A003-4E38-82BE-35588FF59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771BD-CB13-4069-9631-B9596CADA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73331-1DCC-45C0-BEB0-8641D855E9B8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F929D7-C052-4CB8-BDFD-A05EE5ACC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EB187-2EF1-43DF-AA11-14AA1D111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0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6057E-9939-A827-0FF1-EB8EE95BA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6607" y="1806137"/>
            <a:ext cx="8778784" cy="1118231"/>
          </a:xfrm>
        </p:spPr>
        <p:txBody>
          <a:bodyPr>
            <a:normAutofit/>
          </a:bodyPr>
          <a:lstStyle/>
          <a:p>
            <a:r>
              <a:rPr lang="ko-KR" altLang="en-US" sz="3200" b="1" dirty="0"/>
              <a:t>안정적인 데이터 수집을 위한 회수 장치 설계와 알고리즘 개발 및 연구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0A382-33C2-D88A-EF0C-623428ADB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2865" y="3144849"/>
            <a:ext cx="9406270" cy="365125"/>
          </a:xfrm>
        </p:spPr>
        <p:txBody>
          <a:bodyPr>
            <a:normAutofit/>
          </a:bodyPr>
          <a:lstStyle/>
          <a:p>
            <a:r>
              <a:rPr lang="ko-KR" altLang="en-US" sz="1800" b="1" dirty="0">
                <a:solidFill>
                  <a:prstClr val="black"/>
                </a:solidFill>
                <a:latin typeface="Cambria Math" panose="02040503050406030204" pitchFamily="18" charset="0"/>
              </a:rPr>
              <a:t>신나라</a:t>
            </a:r>
            <a:r>
              <a:rPr lang="en-US" altLang="ko-KR" sz="1800" baseline="300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  <a:r>
              <a:rPr lang="en-US" altLang="ko-KR" sz="1800" dirty="0">
                <a:latin typeface="Cambria Math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김윤수</a:t>
            </a:r>
            <a:r>
              <a:rPr lang="en-US" altLang="ko-KR" sz="1800" baseline="30000" dirty="0">
                <a:solidFill>
                  <a:schemeClr val="tx1"/>
                </a:solidFill>
                <a:latin typeface="Cambria Math" panose="02040503050406030204" pitchFamily="18" charset="0"/>
              </a:rPr>
              <a:t> 2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sz="1800" dirty="0">
                <a:latin typeface="Cambria Math" panose="02040503050406030204" pitchFamily="18" charset="0"/>
              </a:rPr>
              <a:t>김재원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1</a:t>
            </a:r>
            <a:r>
              <a:rPr lang="en-US" altLang="ko-KR" sz="1800" dirty="0">
                <a:latin typeface="Cambria Math" panose="02040503050406030204" pitchFamily="18" charset="0"/>
              </a:rPr>
              <a:t>, </a:t>
            </a:r>
            <a:r>
              <a:rPr lang="ko-KR" altLang="en-US" sz="1800" dirty="0">
                <a:latin typeface="Cambria Math" panose="02040503050406030204" pitchFamily="18" charset="0"/>
              </a:rPr>
              <a:t>박건우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3</a:t>
            </a:r>
            <a:r>
              <a:rPr lang="en-US" altLang="ko-KR" sz="1800" dirty="0">
                <a:latin typeface="Cambria Math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이민형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4</a:t>
            </a:r>
            <a:r>
              <a:rPr lang="en-US" altLang="ko-KR" sz="1800" dirty="0">
                <a:latin typeface="Cambria Math" panose="02040503050406030204" pitchFamily="18" charset="0"/>
              </a:rPr>
              <a:t>, </a:t>
            </a:r>
            <a:r>
              <a:rPr lang="ko-KR" altLang="en-US" sz="1800" dirty="0" err="1">
                <a:latin typeface="Cambria Math" panose="02040503050406030204" pitchFamily="18" charset="0"/>
              </a:rPr>
              <a:t>전효준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5</a:t>
            </a:r>
            <a:r>
              <a:rPr lang="en-US" altLang="ko-KR" sz="1800" dirty="0">
                <a:latin typeface="Cambria Math" panose="02040503050406030204" pitchFamily="18" charset="0"/>
              </a:rPr>
              <a:t>, </a:t>
            </a:r>
            <a:r>
              <a:rPr lang="ko-KR" altLang="en-US" sz="1800" dirty="0">
                <a:latin typeface="Cambria Math" panose="02040503050406030204" pitchFamily="18" charset="0"/>
              </a:rPr>
              <a:t>장재형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6</a:t>
            </a:r>
            <a:r>
              <a:rPr lang="en-US" altLang="ko-KR" sz="1800" dirty="0">
                <a:latin typeface="Cambria Math" panose="02040503050406030204" pitchFamily="18" charset="0"/>
              </a:rPr>
              <a:t>, </a:t>
            </a:r>
            <a:r>
              <a:rPr lang="ko-KR" altLang="en-US" sz="1800" dirty="0" err="1">
                <a:latin typeface="Cambria Math" panose="02040503050406030204" pitchFamily="18" charset="0"/>
              </a:rPr>
              <a:t>최경태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1</a:t>
            </a:r>
            <a:r>
              <a:rPr lang="en-US" altLang="ko-KR" sz="1800" dirty="0">
                <a:latin typeface="Cambria Math" panose="02040503050406030204" pitchFamily="18" charset="0"/>
              </a:rPr>
              <a:t>, </a:t>
            </a:r>
            <a:r>
              <a:rPr lang="ko-KR" altLang="en-US" sz="1800" dirty="0" err="1">
                <a:latin typeface="Cambria Math" panose="02040503050406030204" pitchFamily="18" charset="0"/>
              </a:rPr>
              <a:t>최연재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7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</a:rPr>
              <a:t> ,</a:t>
            </a:r>
            <a:r>
              <a:rPr lang="ko-KR" altLang="en-US" sz="1800" dirty="0">
                <a:latin typeface="Cambria Math" panose="02040503050406030204" pitchFamily="18" charset="0"/>
              </a:rPr>
              <a:t> 이기택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4CA3A45-249E-DDF7-EA7A-B0FE582476C4}"/>
              </a:ext>
            </a:extLst>
          </p:cNvPr>
          <p:cNvSpPr txBox="1">
            <a:spLocks/>
          </p:cNvSpPr>
          <p:nvPr/>
        </p:nvSpPr>
        <p:spPr>
          <a:xfrm>
            <a:off x="721338" y="363515"/>
            <a:ext cx="1094683" cy="46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spc="-300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가천대학교 - 나무위키">
            <a:extLst>
              <a:ext uri="{FF2B5EF4-FFF2-40B4-BE49-F238E27FC236}">
                <a16:creationId xmlns:a16="http://schemas.microsoft.com/office/drawing/2014/main" id="{D5B48CBD-FB59-55B2-2409-B1F66109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5" y="303159"/>
            <a:ext cx="528354" cy="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530EEB4E-DC68-4079-03A6-A853173D8E46}"/>
              </a:ext>
            </a:extLst>
          </p:cNvPr>
          <p:cNvSpPr txBox="1">
            <a:spLocks/>
          </p:cNvSpPr>
          <p:nvPr/>
        </p:nvSpPr>
        <p:spPr>
          <a:xfrm>
            <a:off x="1524000" y="3731128"/>
            <a:ext cx="8961392" cy="226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aseline="30000" dirty="0">
                <a:latin typeface="Cambria Math" panose="02040503050406030204" pitchFamily="18" charset="0"/>
              </a:rPr>
              <a:t>1</a:t>
            </a:r>
            <a:r>
              <a:rPr lang="ko-KR" altLang="en-US" sz="14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400" dirty="0">
                <a:latin typeface="Cambria Math" panose="02040503050406030204" pitchFamily="18" charset="0"/>
              </a:rPr>
              <a:t>, </a:t>
            </a:r>
            <a:r>
              <a:rPr lang="ko-KR" altLang="en-US" sz="1400" dirty="0">
                <a:latin typeface="Cambria Math" panose="02040503050406030204" pitchFamily="18" charset="0"/>
              </a:rPr>
              <a:t>기계공학과</a:t>
            </a:r>
            <a:endParaRPr lang="en-US" altLang="ko-KR" sz="1400" dirty="0">
              <a:latin typeface="Cambria Math" panose="02040503050406030204" pitchFamily="18" charset="0"/>
            </a:endParaRPr>
          </a:p>
          <a:p>
            <a:r>
              <a:rPr lang="en-US" altLang="ko-KR" sz="1400" baseline="30000" dirty="0">
                <a:latin typeface="Cambria Math" panose="02040503050406030204" pitchFamily="18" charset="0"/>
              </a:rPr>
              <a:t>2</a:t>
            </a:r>
            <a:r>
              <a:rPr lang="ko-KR" altLang="en-US" sz="14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400" dirty="0">
                <a:latin typeface="Cambria Math" panose="02040503050406030204" pitchFamily="18" charset="0"/>
              </a:rPr>
              <a:t>, </a:t>
            </a:r>
            <a:r>
              <a:rPr lang="ko-KR" altLang="en-US" sz="1400" dirty="0">
                <a:latin typeface="Cambria Math" panose="02040503050406030204" pitchFamily="18" charset="0"/>
              </a:rPr>
              <a:t>컴퓨터공학과</a:t>
            </a:r>
            <a:endParaRPr lang="en-US" altLang="ko-KR" sz="1400" dirty="0">
              <a:latin typeface="Cambria Math" panose="02040503050406030204" pitchFamily="18" charset="0"/>
            </a:endParaRPr>
          </a:p>
          <a:p>
            <a:r>
              <a:rPr lang="en-US" altLang="ko-KR" sz="1400" baseline="30000" dirty="0">
                <a:latin typeface="Cambria Math" panose="02040503050406030204" pitchFamily="18" charset="0"/>
              </a:rPr>
              <a:t>3</a:t>
            </a:r>
            <a:r>
              <a:rPr lang="ko-KR" altLang="en-US" sz="14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400" dirty="0">
                <a:latin typeface="Cambria Math" panose="02040503050406030204" pitchFamily="18" charset="0"/>
              </a:rPr>
              <a:t>, </a:t>
            </a:r>
            <a:r>
              <a:rPr lang="ko-KR" altLang="en-US" sz="1400" dirty="0" err="1">
                <a:latin typeface="Cambria Math" panose="02040503050406030204" pitchFamily="18" charset="0"/>
              </a:rPr>
              <a:t>스마트팩토리학과</a:t>
            </a:r>
            <a:endParaRPr lang="en-US" altLang="ko-KR" sz="1400" dirty="0">
              <a:latin typeface="Cambria Math" panose="02040503050406030204" pitchFamily="18" charset="0"/>
            </a:endParaRPr>
          </a:p>
          <a:p>
            <a:r>
              <a:rPr lang="en-US" altLang="ko-KR" sz="1400" baseline="30000" dirty="0">
                <a:latin typeface="Cambria Math" panose="02040503050406030204" pitchFamily="18" charset="0"/>
              </a:rPr>
              <a:t>4</a:t>
            </a:r>
            <a:r>
              <a:rPr lang="ko-KR" altLang="en-US" sz="14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400" dirty="0">
                <a:latin typeface="Cambria Math" panose="02040503050406030204" pitchFamily="18" charset="0"/>
              </a:rPr>
              <a:t>, </a:t>
            </a:r>
            <a:r>
              <a:rPr lang="ko-KR" altLang="en-US" sz="1400" dirty="0">
                <a:latin typeface="Cambria Math" panose="02040503050406030204" pitchFamily="18" charset="0"/>
              </a:rPr>
              <a:t>소프트웨어 학부</a:t>
            </a:r>
            <a:endParaRPr lang="en-US" altLang="ko-KR" sz="1400" dirty="0">
              <a:latin typeface="Cambria Math" panose="02040503050406030204" pitchFamily="18" charset="0"/>
            </a:endParaRPr>
          </a:p>
          <a:p>
            <a:r>
              <a:rPr lang="en-US" altLang="ko-KR" sz="1400" baseline="30000" dirty="0">
                <a:latin typeface="Cambria Math" panose="02040503050406030204" pitchFamily="18" charset="0"/>
              </a:rPr>
              <a:t>5</a:t>
            </a:r>
            <a:r>
              <a:rPr lang="ko-KR" altLang="en-US" sz="14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400" dirty="0">
                <a:latin typeface="Cambria Math" panose="02040503050406030204" pitchFamily="18" charset="0"/>
              </a:rPr>
              <a:t>, </a:t>
            </a:r>
            <a:r>
              <a:rPr lang="ko-KR" altLang="en-US" sz="1400" dirty="0">
                <a:latin typeface="Cambria Math" panose="02040503050406030204" pitchFamily="18" charset="0"/>
              </a:rPr>
              <a:t>전기공학과</a:t>
            </a:r>
            <a:endParaRPr lang="en-US" altLang="ko-KR" sz="1400" dirty="0">
              <a:latin typeface="Cambria Math" panose="02040503050406030204" pitchFamily="18" charset="0"/>
            </a:endParaRPr>
          </a:p>
          <a:p>
            <a:r>
              <a:rPr lang="en-US" altLang="ko-KR" sz="1400" baseline="30000" dirty="0">
                <a:latin typeface="Cambria Math" panose="02040503050406030204" pitchFamily="18" charset="0"/>
              </a:rPr>
              <a:t>6</a:t>
            </a:r>
            <a:r>
              <a:rPr lang="ko-KR" altLang="en-US" sz="14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400" dirty="0">
                <a:latin typeface="Cambria Math" panose="02040503050406030204" pitchFamily="18" charset="0"/>
              </a:rPr>
              <a:t>, </a:t>
            </a:r>
            <a:r>
              <a:rPr lang="ko-KR" altLang="en-US" sz="1400" dirty="0">
                <a:latin typeface="Cambria Math" panose="02040503050406030204" pitchFamily="18" charset="0"/>
              </a:rPr>
              <a:t>물리학과</a:t>
            </a:r>
            <a:endParaRPr lang="en-US" altLang="ko-KR" sz="1400" dirty="0">
              <a:latin typeface="Cambria Math" panose="02040503050406030204" pitchFamily="18" charset="0"/>
            </a:endParaRPr>
          </a:p>
          <a:p>
            <a:r>
              <a:rPr lang="en-US" altLang="ko-KR" sz="1400" baseline="30000" dirty="0">
                <a:latin typeface="Cambria Math" panose="02040503050406030204" pitchFamily="18" charset="0"/>
              </a:rPr>
              <a:t>7</a:t>
            </a:r>
            <a:r>
              <a:rPr lang="ko-KR" altLang="en-US" sz="14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400" dirty="0">
                <a:latin typeface="Cambria Math" panose="02040503050406030204" pitchFamily="18" charset="0"/>
              </a:rPr>
              <a:t>, </a:t>
            </a:r>
            <a:r>
              <a:rPr lang="ko-KR" altLang="en-US" sz="1400" dirty="0">
                <a:latin typeface="Cambria Math" panose="02040503050406030204" pitchFamily="18" charset="0"/>
              </a:rPr>
              <a:t>전자공학과</a:t>
            </a:r>
            <a:endParaRPr lang="en-US" altLang="ko-KR" sz="1400" dirty="0">
              <a:latin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1FDB0-F728-D585-15A9-67493DB2DFAF}"/>
              </a:ext>
            </a:extLst>
          </p:cNvPr>
          <p:cNvSpPr txBox="1"/>
          <p:nvPr/>
        </p:nvSpPr>
        <p:spPr>
          <a:xfrm>
            <a:off x="744931" y="382670"/>
            <a:ext cx="8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4E96"/>
                </a:solidFill>
              </a:rPr>
              <a:t>GOAT</a:t>
            </a:r>
            <a:endParaRPr lang="ko-KR" altLang="en-US" b="1" dirty="0">
              <a:solidFill>
                <a:srgbClr val="004E9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19DC8-8518-E4B2-730E-E535047BF47F}"/>
              </a:ext>
            </a:extLst>
          </p:cNvPr>
          <p:cNvSpPr txBox="1"/>
          <p:nvPr/>
        </p:nvSpPr>
        <p:spPr>
          <a:xfrm>
            <a:off x="1434129" y="382670"/>
            <a:ext cx="14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004E96"/>
                </a:solidFill>
              </a:rPr>
              <a:t>G</a:t>
            </a:r>
            <a:r>
              <a:rPr lang="en-US" altLang="ko-KR" sz="900" b="1" dirty="0" err="1"/>
              <a:t>achon</a:t>
            </a:r>
            <a:r>
              <a:rPr lang="en-US" altLang="ko-KR" sz="900" b="1" dirty="0"/>
              <a:t> </a:t>
            </a:r>
            <a:r>
              <a:rPr lang="en-US" altLang="ko-KR" sz="900" b="1" dirty="0">
                <a:solidFill>
                  <a:srgbClr val="004E96"/>
                </a:solidFill>
              </a:rPr>
              <a:t>O</a:t>
            </a:r>
            <a:r>
              <a:rPr lang="en-US" altLang="ko-KR" sz="900" b="1" dirty="0"/>
              <a:t>rganization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/>
              <a:t>of </a:t>
            </a:r>
            <a:r>
              <a:rPr lang="en-US" altLang="ko-KR" sz="900" b="1" dirty="0">
                <a:solidFill>
                  <a:srgbClr val="004E96"/>
                </a:solidFill>
              </a:rPr>
              <a:t>A</a:t>
            </a:r>
            <a:r>
              <a:rPr lang="en-US" altLang="ko-KR" sz="900" b="1" dirty="0"/>
              <a:t>erospace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 err="1">
                <a:solidFill>
                  <a:srgbClr val="004E96"/>
                </a:solidFill>
              </a:rPr>
              <a:t>T</a:t>
            </a:r>
            <a:r>
              <a:rPr lang="en-US" altLang="ko-KR" sz="900" b="1" dirty="0" err="1"/>
              <a:t>echnololgy</a:t>
            </a:r>
            <a:endParaRPr lang="ko-KR" altLang="en-US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20684-06F2-1CB3-C3FC-15928D8B583D}"/>
              </a:ext>
            </a:extLst>
          </p:cNvPr>
          <p:cNvSpPr txBox="1"/>
          <p:nvPr/>
        </p:nvSpPr>
        <p:spPr>
          <a:xfrm>
            <a:off x="9832484" y="363515"/>
            <a:ext cx="22761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2023</a:t>
            </a:r>
            <a:r>
              <a:rPr lang="ko-KR" altLang="en-US" sz="1300" dirty="0"/>
              <a:t> 전국대학생로켓연합회 </a:t>
            </a:r>
            <a:r>
              <a:rPr lang="en-US" altLang="ko-KR" sz="1300" dirty="0"/>
              <a:t>NURA </a:t>
            </a:r>
            <a:r>
              <a:rPr lang="ko-KR" altLang="en-US" sz="1300" dirty="0"/>
              <a:t>학술대회</a:t>
            </a:r>
            <a:endParaRPr lang="en-US" altLang="ko-KR" sz="13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684B7E-B11D-3DA8-D143-E625B993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7821E-C2AF-9E22-752D-5A6118C1D861}"/>
              </a:ext>
            </a:extLst>
          </p:cNvPr>
          <p:cNvSpPr txBox="1"/>
          <p:nvPr/>
        </p:nvSpPr>
        <p:spPr>
          <a:xfrm>
            <a:off x="3640398" y="6017796"/>
            <a:ext cx="491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한국항공우주연구원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본관 강당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2023.08.06(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일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8" name="Picture 4" descr="NURA 전국대학교로켓연합회 - Home | Facebook">
            <a:extLst>
              <a:ext uri="{FF2B5EF4-FFF2-40B4-BE49-F238E27FC236}">
                <a16:creationId xmlns:a16="http://schemas.microsoft.com/office/drawing/2014/main" id="{FE9083C1-71B7-D699-C94E-4396806DC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598" y="267599"/>
            <a:ext cx="779877" cy="7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84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회수 장치 작동 알고리즘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472BFB-62F1-2D1D-7464-E4CB55C4B818}"/>
              </a:ext>
            </a:extLst>
          </p:cNvPr>
          <p:cNvGrpSpPr/>
          <p:nvPr/>
        </p:nvGrpSpPr>
        <p:grpSpPr>
          <a:xfrm>
            <a:off x="330106" y="1808583"/>
            <a:ext cx="5079428" cy="4140396"/>
            <a:chOff x="1213843" y="1857866"/>
            <a:chExt cx="5079428" cy="4140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내용 개체 틀 2">
                  <a:extLst>
                    <a:ext uri="{FF2B5EF4-FFF2-40B4-BE49-F238E27FC236}">
                      <a16:creationId xmlns:a16="http://schemas.microsoft.com/office/drawing/2014/main" id="{93651565-0A78-42B9-FCA8-B97E96AD89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19077" y="1886040"/>
                  <a:ext cx="4674194" cy="30859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endParaRPr lang="en-US" altLang="ko-KR" sz="1600" dirty="0">
                    <a:sym typeface="Wingdings" panose="05000000000000000000" pitchFamily="2" charset="2"/>
                  </a:endParaRPr>
                </a:p>
                <a:p>
                  <a:pPr marL="0" indent="0">
                    <a:buNone/>
                  </a:pPr>
                  <a:endParaRPr lang="en-US" altLang="ko-KR" sz="1600" dirty="0">
                    <a:sym typeface="Wingdings" panose="05000000000000000000" pitchFamily="2" charset="2"/>
                  </a:endParaRPr>
                </a:p>
                <a:p>
                  <a:r>
                    <a:rPr lang="ko-KR" altLang="en-US" sz="1600" b="1" dirty="0"/>
                    <a:t>가정</a:t>
                  </a:r>
                  <a:endParaRPr lang="en-US" altLang="ko-KR" sz="1600" b="1" dirty="0"/>
                </a:p>
                <a:p>
                  <a:pPr marL="0" indent="0">
                    <a:buNone/>
                  </a:pPr>
                  <a:r>
                    <a:rPr lang="en-US" altLang="ko-KR" sz="1600" b="1" dirty="0">
                      <a:sym typeface="Wingdings" panose="05000000000000000000" pitchFamily="2" charset="2"/>
                    </a:rPr>
                    <a:t>   </a:t>
                  </a:r>
                  <a:r>
                    <a:rPr lang="en-US" altLang="ko-KR" sz="1600" dirty="0">
                      <a:sym typeface="Wingdings" panose="05000000000000000000" pitchFamily="2" charset="2"/>
                    </a:rPr>
                    <a:t>- </a:t>
                  </a:r>
                  <a:r>
                    <a:rPr lang="ko-KR" altLang="en-US" sz="1600" dirty="0"/>
                    <a:t>지표면과 로켓의 위치 사이의 각도 </a:t>
                  </a:r>
                  <a:r>
                    <a:rPr lang="en-US" altLang="ko-KR" sz="1600" dirty="0"/>
                    <a:t>k</a:t>
                  </a:r>
                </a:p>
                <a:p>
                  <a:pPr marL="0" indent="0">
                    <a:buNone/>
                  </a:pPr>
                  <a:r>
                    <a:rPr lang="en-US" altLang="ko-KR" sz="1600" dirty="0"/>
                    <a:t>   - </a:t>
                  </a:r>
                  <a:r>
                    <a:rPr lang="ko-KR" altLang="en-US" sz="1600" dirty="0"/>
                    <a:t>발사된 지점의 좌표 </a:t>
                  </a:r>
                  <a:r>
                    <a:rPr lang="en-US" altLang="ko-KR" sz="1600" dirty="0"/>
                    <a:t>(0,0,0)</a:t>
                  </a:r>
                </a:p>
                <a:p>
                  <a:pPr marL="0" indent="0">
                    <a:buNone/>
                  </a:pPr>
                  <a:r>
                    <a:rPr lang="en-US" altLang="ko-KR" sz="1600" dirty="0"/>
                    <a:t>   - </a:t>
                  </a:r>
                  <a:r>
                    <a:rPr lang="ko-KR" altLang="en-US" sz="1600" dirty="0"/>
                    <a:t>로켓의 현재 좌표 </a:t>
                  </a:r>
                  <a:r>
                    <a:rPr lang="en-US" altLang="ko-KR" sz="1600" dirty="0"/>
                    <a:t>(x, y, z)</a:t>
                  </a:r>
                </a:p>
                <a:p>
                  <a:pPr marL="0" indent="0">
                    <a:buNone/>
                  </a:pPr>
                  <a:r>
                    <a:rPr lang="en-US" altLang="ko-KR" sz="1600" dirty="0"/>
                    <a:t>   - </a:t>
                  </a:r>
                  <a:r>
                    <a:rPr lang="ko-KR" altLang="en-US" sz="1600" dirty="0"/>
                    <a:t>로켓과 발사된 지점 사이의 거리</a:t>
                  </a:r>
                  <a:endParaRPr lang="en-US" altLang="ko-KR" sz="1600" dirty="0"/>
                </a:p>
                <a:p>
                  <a:pPr marL="0" indent="0">
                    <a:buNone/>
                  </a:pPr>
                  <a:endParaRPr lang="en-US" altLang="ko-KR" sz="100" dirty="0">
                    <a:sym typeface="Wingdings" panose="05000000000000000000" pitchFamily="2" charset="2"/>
                  </a:endParaRPr>
                </a:p>
                <a:p>
                  <a:r>
                    <a:rPr lang="ko-KR" altLang="en-US" sz="1600" b="1" dirty="0"/>
                    <a:t>임계각 계산</a:t>
                  </a:r>
                  <a:endParaRPr lang="en-US" altLang="ko-KR" sz="1600" b="1" dirty="0"/>
                </a:p>
                <a:p>
                  <a:pPr marL="0" indent="0">
                    <a:buNone/>
                  </a:pPr>
                  <a:r>
                    <a:rPr lang="en-US" altLang="ko-KR" sz="1600" b="1" dirty="0">
                      <a:sym typeface="Wingdings" panose="05000000000000000000" pitchFamily="2" charset="2"/>
                    </a:rPr>
                    <a:t>   </a:t>
                  </a:r>
                  <a:r>
                    <a:rPr lang="en-US" altLang="ko-KR" sz="1600" dirty="0">
                      <a:sym typeface="Wingdings" panose="05000000000000000000" pitchFamily="2" charset="2"/>
                    </a:rPr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 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)</m:t>
                          </m:r>
                        </m:e>
                      </m:func>
                    </m:oMath>
                  </a14:m>
                  <a:endParaRPr lang="en-US" altLang="ko-KR" sz="1600" dirty="0">
                    <a:sym typeface="Wingdings" panose="05000000000000000000" pitchFamily="2" charset="2"/>
                  </a:endParaRPr>
                </a:p>
                <a:p>
                  <a:pPr marL="0" indent="0">
                    <a:buNone/>
                  </a:pPr>
                  <a:endParaRPr lang="en-US" altLang="ko-KR" sz="100" dirty="0">
                    <a:sym typeface="Wingdings" panose="05000000000000000000" pitchFamily="2" charset="2"/>
                  </a:endParaRPr>
                </a:p>
                <a:p>
                  <a:r>
                    <a:rPr lang="ko-KR" altLang="en-US" sz="1600" b="1" dirty="0"/>
                    <a:t>조건 설정</a:t>
                  </a:r>
                  <a:endParaRPr lang="en-US" altLang="ko-KR" sz="1600" b="1" dirty="0"/>
                </a:p>
                <a:p>
                  <a:pPr marL="0" indent="0">
                    <a:lnSpc>
                      <a:spcPct val="60000"/>
                    </a:lnSpc>
                    <a:buNone/>
                  </a:pPr>
                  <a:r>
                    <a:rPr lang="en-US" altLang="ko-KR" sz="1600" b="1" dirty="0">
                      <a:sym typeface="Wingdings" panose="05000000000000000000" pitchFamily="2" charset="2"/>
                    </a:rPr>
                    <a:t>  </a:t>
                  </a:r>
                  <a:r>
                    <a:rPr lang="en-US" altLang="ko-KR" sz="1600" dirty="0">
                      <a:sym typeface="Wingdings" panose="05000000000000000000" pitchFamily="2" charset="2"/>
                    </a:rPr>
                    <a:t>- </a:t>
                  </a:r>
                  <a:r>
                    <a:rPr lang="ko-KR" altLang="en-US" sz="1600" dirty="0"/>
                    <a:t>임계각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600" dirty="0"/>
                    <a:t>보다 작은 범위에 위치하면 사출</a:t>
                  </a:r>
                  <a:endParaRPr lang="en-US" altLang="ko-KR" sz="1600" dirty="0"/>
                </a:p>
                <a:p>
                  <a:pPr marL="0" indent="0">
                    <a:buNone/>
                  </a:pPr>
                  <a:endParaRPr lang="en-US" altLang="ko-KR" sz="1600" dirty="0"/>
                </a:p>
                <a:p>
                  <a:pPr marL="0" indent="0">
                    <a:buNone/>
                  </a:pPr>
                  <a:endParaRPr lang="en-US" altLang="ko-KR" sz="1600" dirty="0">
                    <a:sym typeface="Wingdings" panose="05000000000000000000" pitchFamily="2" charset="2"/>
                  </a:endParaRPr>
                </a:p>
                <a:p>
                  <a:endParaRPr lang="en-US" altLang="ko-KR" sz="1600" dirty="0"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" name="내용 개체 틀 2">
                  <a:extLst>
                    <a:ext uri="{FF2B5EF4-FFF2-40B4-BE49-F238E27FC236}">
                      <a16:creationId xmlns:a16="http://schemas.microsoft.com/office/drawing/2014/main" id="{93651565-0A78-42B9-FCA8-B97E96AD89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077" y="1886040"/>
                  <a:ext cx="4674194" cy="3085920"/>
                </a:xfrm>
                <a:prstGeom prst="rect">
                  <a:avLst/>
                </a:prstGeom>
                <a:blipFill>
                  <a:blip r:embed="rId3"/>
                  <a:stretch>
                    <a:fillRect l="-522" b="-34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F44CFC8-AE69-DB11-DFC0-7606BA2156EC}"/>
                </a:ext>
              </a:extLst>
            </p:cNvPr>
            <p:cNvSpPr/>
            <p:nvPr/>
          </p:nvSpPr>
          <p:spPr>
            <a:xfrm>
              <a:off x="1213843" y="1857866"/>
              <a:ext cx="4799682" cy="414039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4966B6-CF7E-5B40-77C7-6CDE56689527}"/>
                </a:ext>
              </a:extLst>
            </p:cNvPr>
            <p:cNvSpPr txBox="1"/>
            <p:nvPr/>
          </p:nvSpPr>
          <p:spPr>
            <a:xfrm>
              <a:off x="1619077" y="2018899"/>
              <a:ext cx="3634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임계영역을 이용한 사출방법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CFB4C5-9584-339E-8C1F-E62476E3D2B9}"/>
              </a:ext>
            </a:extLst>
          </p:cNvPr>
          <p:cNvSpPr txBox="1"/>
          <p:nvPr/>
        </p:nvSpPr>
        <p:spPr>
          <a:xfrm>
            <a:off x="8276827" y="19696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시각화 자료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1E7950-C526-9683-95B1-AAC5D640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76605"/>
            <a:ext cx="4982270" cy="3572374"/>
          </a:xfrm>
          <a:prstGeom prst="rect">
            <a:avLst/>
          </a:prstGeom>
        </p:spPr>
      </p:pic>
      <p:sp>
        <p:nvSpPr>
          <p:cNvPr id="3" name="원호 2">
            <a:extLst>
              <a:ext uri="{FF2B5EF4-FFF2-40B4-BE49-F238E27FC236}">
                <a16:creationId xmlns:a16="http://schemas.microsoft.com/office/drawing/2014/main" id="{E2A3DCEF-B1D8-45DE-6F29-00DBAEFBC049}"/>
              </a:ext>
            </a:extLst>
          </p:cNvPr>
          <p:cNvSpPr/>
          <p:nvPr/>
        </p:nvSpPr>
        <p:spPr>
          <a:xfrm rot="1453435">
            <a:off x="7925384" y="4714859"/>
            <a:ext cx="914400" cy="914400"/>
          </a:xfrm>
          <a:prstGeom prst="arc">
            <a:avLst>
              <a:gd name="adj1" fmla="val 16200000"/>
              <a:gd name="adj2" fmla="val 1807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36D544-A7AD-41CE-2226-9748ABF353C0}"/>
              </a:ext>
            </a:extLst>
          </p:cNvPr>
          <p:cNvSpPr/>
          <p:nvPr/>
        </p:nvSpPr>
        <p:spPr>
          <a:xfrm>
            <a:off x="9160625" y="4813069"/>
            <a:ext cx="536784" cy="2660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8907ED-EF50-109A-FDA5-383339230ABD}"/>
                  </a:ext>
                </a:extLst>
              </p:cNvPr>
              <p:cNvSpPr txBox="1"/>
              <p:nvPr/>
            </p:nvSpPr>
            <p:spPr>
              <a:xfrm>
                <a:off x="9242640" y="4761406"/>
                <a:ext cx="454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ko-KR" alt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8907ED-EF50-109A-FDA5-38333923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640" y="4761406"/>
                <a:ext cx="454769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12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결론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C74ED5-D94D-B40C-E2CC-23B6BE6A7440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727FE-CFA1-8FC3-6883-9A4BC91D8F3B}"/>
              </a:ext>
            </a:extLst>
          </p:cNvPr>
          <p:cNvSpPr txBox="1"/>
          <p:nvPr/>
        </p:nvSpPr>
        <p:spPr>
          <a:xfrm>
            <a:off x="1153732" y="1804369"/>
            <a:ext cx="97141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ⓛ </a:t>
            </a:r>
            <a:r>
              <a:rPr lang="ko-KR" altLang="en-US" sz="1600" b="1" dirty="0" err="1"/>
              <a:t>목표추력</a:t>
            </a:r>
            <a:r>
              <a:rPr lang="ko-KR" altLang="en-US" sz="1600" b="1" dirty="0"/>
              <a:t> 도달 실패 </a:t>
            </a:r>
            <a:endParaRPr lang="en-US" altLang="ko-KR" sz="1600" b="1" dirty="0"/>
          </a:p>
          <a:p>
            <a:endParaRPr lang="en-US" altLang="ko-KR" sz="1400" b="1" dirty="0"/>
          </a:p>
          <a:p>
            <a:r>
              <a:rPr lang="ko-KR" altLang="en-US" sz="1600" b="1" dirty="0"/>
              <a:t>    </a:t>
            </a:r>
            <a:r>
              <a:rPr lang="ko-KR" altLang="en-US" sz="1600" dirty="0"/>
              <a:t>→ 정확한 </a:t>
            </a:r>
            <a:r>
              <a:rPr lang="en-US" altLang="ko-KR" sz="1600" dirty="0"/>
              <a:t>TMS </a:t>
            </a:r>
            <a:r>
              <a:rPr lang="ko-KR" altLang="en-US" sz="1600" dirty="0"/>
              <a:t>실험에도 목표 추력이 나오지 않아 무게 경량화를 위해 노즐 소재를 변경하고 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ko-KR" altLang="en-US" sz="1600" dirty="0"/>
              <a:t>사출장치와 </a:t>
            </a:r>
            <a:r>
              <a:rPr lang="ko-KR" altLang="en-US" sz="1600" dirty="0" err="1"/>
              <a:t>에비오닉스를</a:t>
            </a:r>
            <a:r>
              <a:rPr lang="ko-KR" altLang="en-US" sz="1600" dirty="0"/>
              <a:t> 간소화하여 설계</a:t>
            </a:r>
            <a:endParaRPr lang="en-US" altLang="ko-KR" sz="1600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ko-KR" sz="1600" b="1" dirty="0"/>
              <a:t>②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회수장치 구동 실패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    </a:t>
            </a:r>
            <a:r>
              <a:rPr lang="en-US" altLang="ko-KR" sz="1600" dirty="0"/>
              <a:t>→ </a:t>
            </a:r>
            <a:r>
              <a:rPr lang="ko-KR" altLang="en-US" sz="1600" dirty="0"/>
              <a:t>회수장치의 오작동을 막기 위해 스프링과 걸쇠를 이용하여 설계</a:t>
            </a:r>
            <a:endParaRPr lang="en-US" altLang="ko-KR" sz="1600" dirty="0"/>
          </a:p>
          <a:p>
            <a:endParaRPr lang="en-US" altLang="ko-KR" sz="500" dirty="0"/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ko-KR" altLang="ko-KR" sz="1600" dirty="0"/>
              <a:t>→</a:t>
            </a:r>
            <a:r>
              <a:rPr lang="en-US" altLang="ko-KR" sz="1600" dirty="0"/>
              <a:t> BNO055</a:t>
            </a:r>
            <a:r>
              <a:rPr lang="ko-KR" altLang="en-US" sz="1600" dirty="0"/>
              <a:t>센서와 </a:t>
            </a:r>
            <a:r>
              <a:rPr lang="en-US" altLang="ko-KR" sz="1600" dirty="0"/>
              <a:t>EBIMU- 9DOFV5-R3</a:t>
            </a:r>
            <a:r>
              <a:rPr lang="ko-KR" altLang="en-US" sz="1600" dirty="0"/>
              <a:t>센서를</a:t>
            </a:r>
            <a:r>
              <a:rPr lang="en-US" altLang="ko-KR" sz="1600" dirty="0"/>
              <a:t> </a:t>
            </a:r>
            <a:r>
              <a:rPr lang="ko-KR" altLang="en-US" sz="1600" dirty="0"/>
              <a:t>사용해 자세데이터를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활용한 사출 알고리즘을 개발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③ </a:t>
            </a:r>
            <a:r>
              <a:rPr lang="ko-KR" altLang="en-US" sz="1600" b="1" dirty="0"/>
              <a:t>비정상적인 비행궤도로 위험한 상황 연출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b="1" dirty="0"/>
              <a:t>    </a:t>
            </a:r>
            <a:r>
              <a:rPr lang="ko-KR" altLang="ko-KR" sz="1600" dirty="0"/>
              <a:t>→</a:t>
            </a:r>
            <a:r>
              <a:rPr lang="en-US" altLang="ko-KR" sz="1600" b="1" dirty="0"/>
              <a:t> </a:t>
            </a:r>
            <a:r>
              <a:rPr lang="ko-KR" altLang="en-US" sz="1600" dirty="0"/>
              <a:t>서포트와 </a:t>
            </a:r>
            <a:r>
              <a:rPr lang="ko-KR" altLang="en-US" sz="1600" dirty="0" err="1"/>
              <a:t>커플러</a:t>
            </a:r>
            <a:r>
              <a:rPr lang="ko-KR" altLang="en-US" sz="1600" dirty="0"/>
              <a:t> 방식을 변화시켜 내구성을 강화하여 안전사고를 예방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500" dirty="0"/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ko-KR" altLang="ko-KR" sz="1600" dirty="0"/>
              <a:t>→</a:t>
            </a:r>
            <a:r>
              <a:rPr lang="en-US" altLang="ko-KR" sz="1600" dirty="0"/>
              <a:t> </a:t>
            </a:r>
            <a:r>
              <a:rPr lang="ko-KR" altLang="en-US" sz="1600" dirty="0"/>
              <a:t>임계영역을 설정하여 비정상적인 궤도로 로켓이 발사될 때 낙하산이 사출되는</a:t>
            </a:r>
            <a:r>
              <a:rPr lang="en-US" altLang="ko-KR" sz="1600" dirty="0"/>
              <a:t> </a:t>
            </a:r>
            <a:r>
              <a:rPr lang="ko-KR" altLang="en-US" sz="1600" dirty="0"/>
              <a:t>알고리즘을 개발</a:t>
            </a:r>
            <a:endParaRPr lang="en-US" altLang="ko-KR" sz="1600" dirty="0"/>
          </a:p>
          <a:p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96902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6057E-9939-A827-0FF1-EB8EE95BA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6608" y="3131081"/>
            <a:ext cx="8778784" cy="595838"/>
          </a:xfrm>
        </p:spPr>
        <p:txBody>
          <a:bodyPr>
            <a:normAutofit/>
          </a:bodyPr>
          <a:lstStyle/>
          <a:p>
            <a:r>
              <a:rPr lang="ko-KR" altLang="en-US" sz="3200" b="1" dirty="0"/>
              <a:t>감사합니다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4CA3A45-249E-DDF7-EA7A-B0FE582476C4}"/>
              </a:ext>
            </a:extLst>
          </p:cNvPr>
          <p:cNvSpPr txBox="1">
            <a:spLocks/>
          </p:cNvSpPr>
          <p:nvPr/>
        </p:nvSpPr>
        <p:spPr>
          <a:xfrm>
            <a:off x="721338" y="363515"/>
            <a:ext cx="1094683" cy="46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spc="-300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가천대학교 - 나무위키">
            <a:extLst>
              <a:ext uri="{FF2B5EF4-FFF2-40B4-BE49-F238E27FC236}">
                <a16:creationId xmlns:a16="http://schemas.microsoft.com/office/drawing/2014/main" id="{D5B48CBD-FB59-55B2-2409-B1F66109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5" y="303159"/>
            <a:ext cx="528354" cy="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1FDB0-F728-D585-15A9-67493DB2DFAF}"/>
              </a:ext>
            </a:extLst>
          </p:cNvPr>
          <p:cNvSpPr txBox="1"/>
          <p:nvPr/>
        </p:nvSpPr>
        <p:spPr>
          <a:xfrm>
            <a:off x="744931" y="382670"/>
            <a:ext cx="8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4E96"/>
                </a:solidFill>
              </a:rPr>
              <a:t>GOAT</a:t>
            </a:r>
            <a:endParaRPr lang="ko-KR" altLang="en-US" b="1" dirty="0">
              <a:solidFill>
                <a:srgbClr val="004E9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19DC8-8518-E4B2-730E-E535047BF47F}"/>
              </a:ext>
            </a:extLst>
          </p:cNvPr>
          <p:cNvSpPr txBox="1"/>
          <p:nvPr/>
        </p:nvSpPr>
        <p:spPr>
          <a:xfrm>
            <a:off x="1434129" y="382670"/>
            <a:ext cx="14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004E96"/>
                </a:solidFill>
              </a:rPr>
              <a:t>G</a:t>
            </a:r>
            <a:r>
              <a:rPr lang="en-US" altLang="ko-KR" sz="900" b="1" dirty="0" err="1"/>
              <a:t>achon</a:t>
            </a:r>
            <a:r>
              <a:rPr lang="en-US" altLang="ko-KR" sz="900" b="1" dirty="0"/>
              <a:t> </a:t>
            </a:r>
            <a:r>
              <a:rPr lang="en-US" altLang="ko-KR" sz="900" b="1" dirty="0">
                <a:solidFill>
                  <a:srgbClr val="004E96"/>
                </a:solidFill>
              </a:rPr>
              <a:t>O</a:t>
            </a:r>
            <a:r>
              <a:rPr lang="en-US" altLang="ko-KR" sz="900" b="1" dirty="0"/>
              <a:t>rganization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/>
              <a:t>of </a:t>
            </a:r>
            <a:r>
              <a:rPr lang="en-US" altLang="ko-KR" sz="900" b="1" dirty="0">
                <a:solidFill>
                  <a:srgbClr val="004E96"/>
                </a:solidFill>
              </a:rPr>
              <a:t>A</a:t>
            </a:r>
            <a:r>
              <a:rPr lang="en-US" altLang="ko-KR" sz="900" b="1" dirty="0"/>
              <a:t>erospace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 err="1">
                <a:solidFill>
                  <a:srgbClr val="004E96"/>
                </a:solidFill>
              </a:rPr>
              <a:t>T</a:t>
            </a:r>
            <a:r>
              <a:rPr lang="en-US" altLang="ko-KR" sz="900" b="1" dirty="0" err="1"/>
              <a:t>echnololgy</a:t>
            </a:r>
            <a:endParaRPr lang="ko-KR" altLang="en-US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20684-06F2-1CB3-C3FC-15928D8B583D}"/>
              </a:ext>
            </a:extLst>
          </p:cNvPr>
          <p:cNvSpPr txBox="1"/>
          <p:nvPr/>
        </p:nvSpPr>
        <p:spPr>
          <a:xfrm>
            <a:off x="9832484" y="363515"/>
            <a:ext cx="22761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2023</a:t>
            </a:r>
            <a:r>
              <a:rPr lang="ko-KR" altLang="en-US" sz="1300" dirty="0"/>
              <a:t> 전국대학생로켓연합회 </a:t>
            </a:r>
            <a:r>
              <a:rPr lang="en-US" altLang="ko-KR" sz="1300" dirty="0"/>
              <a:t>NURA </a:t>
            </a:r>
            <a:r>
              <a:rPr lang="ko-KR" altLang="en-US" sz="1300" dirty="0"/>
              <a:t>학술대회</a:t>
            </a:r>
            <a:endParaRPr lang="en-US" altLang="ko-KR" sz="13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684B7E-B11D-3DA8-D143-E625B993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7821E-C2AF-9E22-752D-5A6118C1D861}"/>
              </a:ext>
            </a:extLst>
          </p:cNvPr>
          <p:cNvSpPr txBox="1"/>
          <p:nvPr/>
        </p:nvSpPr>
        <p:spPr>
          <a:xfrm>
            <a:off x="3640398" y="6017796"/>
            <a:ext cx="491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한국항공우주연구원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본관 강당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2023.08.06(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일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8" name="Picture 4" descr="NURA 전국대학교로켓연합회 - Home | Facebook">
            <a:extLst>
              <a:ext uri="{FF2B5EF4-FFF2-40B4-BE49-F238E27FC236}">
                <a16:creationId xmlns:a16="http://schemas.microsoft.com/office/drawing/2014/main" id="{FE9083C1-71B7-D699-C94E-4396806DC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598" y="267599"/>
            <a:ext cx="779877" cy="7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666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6057E-9939-A827-0FF1-EB8EE95BA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6608" y="3131081"/>
            <a:ext cx="8778784" cy="595838"/>
          </a:xfrm>
        </p:spPr>
        <p:txBody>
          <a:bodyPr>
            <a:normAutofit/>
          </a:bodyPr>
          <a:lstStyle/>
          <a:p>
            <a:r>
              <a:rPr lang="ko-KR" altLang="en-US" sz="3200" b="1" dirty="0"/>
              <a:t>질의 응답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4CA3A45-249E-DDF7-EA7A-B0FE582476C4}"/>
              </a:ext>
            </a:extLst>
          </p:cNvPr>
          <p:cNvSpPr txBox="1">
            <a:spLocks/>
          </p:cNvSpPr>
          <p:nvPr/>
        </p:nvSpPr>
        <p:spPr>
          <a:xfrm>
            <a:off x="721338" y="363515"/>
            <a:ext cx="1094683" cy="46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spc="-300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가천대학교 - 나무위키">
            <a:extLst>
              <a:ext uri="{FF2B5EF4-FFF2-40B4-BE49-F238E27FC236}">
                <a16:creationId xmlns:a16="http://schemas.microsoft.com/office/drawing/2014/main" id="{D5B48CBD-FB59-55B2-2409-B1F66109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5" y="303159"/>
            <a:ext cx="528354" cy="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1FDB0-F728-D585-15A9-67493DB2DFAF}"/>
              </a:ext>
            </a:extLst>
          </p:cNvPr>
          <p:cNvSpPr txBox="1"/>
          <p:nvPr/>
        </p:nvSpPr>
        <p:spPr>
          <a:xfrm>
            <a:off x="744931" y="382670"/>
            <a:ext cx="8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4E96"/>
                </a:solidFill>
              </a:rPr>
              <a:t>GOAT</a:t>
            </a:r>
            <a:endParaRPr lang="ko-KR" altLang="en-US" b="1" dirty="0">
              <a:solidFill>
                <a:srgbClr val="004E9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19DC8-8518-E4B2-730E-E535047BF47F}"/>
              </a:ext>
            </a:extLst>
          </p:cNvPr>
          <p:cNvSpPr txBox="1"/>
          <p:nvPr/>
        </p:nvSpPr>
        <p:spPr>
          <a:xfrm>
            <a:off x="1434129" y="382670"/>
            <a:ext cx="14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004E96"/>
                </a:solidFill>
              </a:rPr>
              <a:t>G</a:t>
            </a:r>
            <a:r>
              <a:rPr lang="en-US" altLang="ko-KR" sz="900" b="1" dirty="0" err="1"/>
              <a:t>achon</a:t>
            </a:r>
            <a:r>
              <a:rPr lang="en-US" altLang="ko-KR" sz="900" b="1" dirty="0"/>
              <a:t> </a:t>
            </a:r>
            <a:r>
              <a:rPr lang="en-US" altLang="ko-KR" sz="900" b="1" dirty="0">
                <a:solidFill>
                  <a:srgbClr val="004E96"/>
                </a:solidFill>
              </a:rPr>
              <a:t>O</a:t>
            </a:r>
            <a:r>
              <a:rPr lang="en-US" altLang="ko-KR" sz="900" b="1" dirty="0"/>
              <a:t>rganization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/>
              <a:t>of </a:t>
            </a:r>
            <a:r>
              <a:rPr lang="en-US" altLang="ko-KR" sz="900" b="1" dirty="0">
                <a:solidFill>
                  <a:srgbClr val="004E96"/>
                </a:solidFill>
              </a:rPr>
              <a:t>A</a:t>
            </a:r>
            <a:r>
              <a:rPr lang="en-US" altLang="ko-KR" sz="900" b="1" dirty="0"/>
              <a:t>erospace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 err="1">
                <a:solidFill>
                  <a:srgbClr val="004E96"/>
                </a:solidFill>
              </a:rPr>
              <a:t>T</a:t>
            </a:r>
            <a:r>
              <a:rPr lang="en-US" altLang="ko-KR" sz="900" b="1" dirty="0" err="1"/>
              <a:t>echnololgy</a:t>
            </a:r>
            <a:endParaRPr lang="ko-KR" altLang="en-US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20684-06F2-1CB3-C3FC-15928D8B583D}"/>
              </a:ext>
            </a:extLst>
          </p:cNvPr>
          <p:cNvSpPr txBox="1"/>
          <p:nvPr/>
        </p:nvSpPr>
        <p:spPr>
          <a:xfrm>
            <a:off x="9832484" y="363515"/>
            <a:ext cx="22761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2023</a:t>
            </a:r>
            <a:r>
              <a:rPr lang="ko-KR" altLang="en-US" sz="1300" dirty="0"/>
              <a:t> 전국대학생로켓연합회 </a:t>
            </a:r>
            <a:r>
              <a:rPr lang="en-US" altLang="ko-KR" sz="1300" dirty="0"/>
              <a:t>NURA </a:t>
            </a:r>
            <a:r>
              <a:rPr lang="ko-KR" altLang="en-US" sz="1300" dirty="0"/>
              <a:t>학술대회</a:t>
            </a:r>
            <a:endParaRPr lang="en-US" altLang="ko-KR" sz="13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684B7E-B11D-3DA8-D143-E625B993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7821E-C2AF-9E22-752D-5A6118C1D861}"/>
              </a:ext>
            </a:extLst>
          </p:cNvPr>
          <p:cNvSpPr txBox="1"/>
          <p:nvPr/>
        </p:nvSpPr>
        <p:spPr>
          <a:xfrm>
            <a:off x="3640398" y="6017796"/>
            <a:ext cx="491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한국항공우주연구원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본관 강당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2023.08.06(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일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8" name="Picture 4" descr="NURA 전국대학교로켓연합회 - Home | Facebook">
            <a:extLst>
              <a:ext uri="{FF2B5EF4-FFF2-40B4-BE49-F238E27FC236}">
                <a16:creationId xmlns:a16="http://schemas.microsoft.com/office/drawing/2014/main" id="{FE9083C1-71B7-D699-C94E-4396806DC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598" y="267599"/>
            <a:ext cx="779877" cy="7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7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작년 발사 결과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C8B9D4F-16CE-BC1C-927A-66FAE32A0918}"/>
              </a:ext>
            </a:extLst>
          </p:cNvPr>
          <p:cNvSpPr/>
          <p:nvPr/>
        </p:nvSpPr>
        <p:spPr>
          <a:xfrm>
            <a:off x="3652318" y="1962387"/>
            <a:ext cx="1696044" cy="520583"/>
          </a:xfrm>
          <a:prstGeom prst="roundRect">
            <a:avLst>
              <a:gd name="adj" fmla="val 9717"/>
            </a:avLst>
          </a:prstGeom>
          <a:solidFill>
            <a:srgbClr val="2F5597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전자 장비 작동 확인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BF7AB1-0A06-F57C-6AF1-A56496A2D981}"/>
              </a:ext>
            </a:extLst>
          </p:cNvPr>
          <p:cNvSpPr/>
          <p:nvPr/>
        </p:nvSpPr>
        <p:spPr>
          <a:xfrm>
            <a:off x="5661982" y="1961178"/>
            <a:ext cx="1100650" cy="520583"/>
          </a:xfrm>
          <a:prstGeom prst="roundRect">
            <a:avLst>
              <a:gd name="adj" fmla="val 9717"/>
            </a:avLst>
          </a:prstGeom>
          <a:solidFill>
            <a:srgbClr val="2F5597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발사체 </a:t>
            </a:r>
            <a:endParaRPr lang="en-US" altLang="ko-KR" sz="1600" dirty="0"/>
          </a:p>
          <a:p>
            <a:pPr algn="ctr"/>
            <a:r>
              <a:rPr lang="ko-KR" altLang="en-US" sz="1600" dirty="0"/>
              <a:t>조립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C3F6E1A-10D4-C293-9C34-70F120DC0A51}"/>
              </a:ext>
            </a:extLst>
          </p:cNvPr>
          <p:cNvSpPr/>
          <p:nvPr/>
        </p:nvSpPr>
        <p:spPr>
          <a:xfrm>
            <a:off x="7076252" y="1961178"/>
            <a:ext cx="941456" cy="520583"/>
          </a:xfrm>
          <a:prstGeom prst="roundRect">
            <a:avLst>
              <a:gd name="adj" fmla="val 9717"/>
            </a:avLst>
          </a:prstGeom>
          <a:solidFill>
            <a:srgbClr val="2F5597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엔진 </a:t>
            </a:r>
            <a:endParaRPr lang="en-US" altLang="ko-KR" sz="1600" dirty="0"/>
          </a:p>
          <a:p>
            <a:pPr algn="ctr"/>
            <a:r>
              <a:rPr lang="ko-KR" altLang="en-US" sz="1600" dirty="0"/>
              <a:t>점화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1381CD0-19F5-2089-D129-6F0F8D6C4F6C}"/>
              </a:ext>
            </a:extLst>
          </p:cNvPr>
          <p:cNvSpPr/>
          <p:nvPr/>
        </p:nvSpPr>
        <p:spPr>
          <a:xfrm>
            <a:off x="8333211" y="1961178"/>
            <a:ext cx="656149" cy="538445"/>
          </a:xfrm>
          <a:prstGeom prst="roundRect">
            <a:avLst>
              <a:gd name="adj" fmla="val 9717"/>
            </a:avLst>
          </a:prstGeom>
          <a:solidFill>
            <a:srgbClr val="2F5597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비행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F29C79E-AF33-B4D6-8DFA-46D5CDAF5AFB}"/>
              </a:ext>
            </a:extLst>
          </p:cNvPr>
          <p:cNvSpPr/>
          <p:nvPr/>
        </p:nvSpPr>
        <p:spPr>
          <a:xfrm>
            <a:off x="10761479" y="1972949"/>
            <a:ext cx="1116021" cy="520583"/>
          </a:xfrm>
          <a:prstGeom prst="roundRect">
            <a:avLst>
              <a:gd name="adj" fmla="val 9717"/>
            </a:avLst>
          </a:prstGeom>
          <a:solidFill>
            <a:srgbClr val="2F5597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착륙 및 회수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DBE9C46-EFD7-F147-481B-598AAB450FD2}"/>
              </a:ext>
            </a:extLst>
          </p:cNvPr>
          <p:cNvSpPr/>
          <p:nvPr/>
        </p:nvSpPr>
        <p:spPr>
          <a:xfrm>
            <a:off x="5378345" y="1982912"/>
            <a:ext cx="245457" cy="47711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0FC3E29-9E35-20F2-CFEA-8AC678FE0D31}"/>
              </a:ext>
            </a:extLst>
          </p:cNvPr>
          <p:cNvSpPr/>
          <p:nvPr/>
        </p:nvSpPr>
        <p:spPr>
          <a:xfrm>
            <a:off x="6796212" y="1981901"/>
            <a:ext cx="245457" cy="47711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8FB440D-CEE1-B76C-A341-E54372B96121}"/>
              </a:ext>
            </a:extLst>
          </p:cNvPr>
          <p:cNvSpPr/>
          <p:nvPr/>
        </p:nvSpPr>
        <p:spPr>
          <a:xfrm>
            <a:off x="8052290" y="2004648"/>
            <a:ext cx="245457" cy="47711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C809FAD-38B7-FADA-0ACA-158A2CF9A361}"/>
              </a:ext>
            </a:extLst>
          </p:cNvPr>
          <p:cNvSpPr/>
          <p:nvPr/>
        </p:nvSpPr>
        <p:spPr>
          <a:xfrm>
            <a:off x="9004334" y="2006562"/>
            <a:ext cx="245457" cy="47711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05EBEB1-8527-F819-C3CC-0625AC552D2E}"/>
              </a:ext>
            </a:extLst>
          </p:cNvPr>
          <p:cNvSpPr/>
          <p:nvPr/>
        </p:nvSpPr>
        <p:spPr>
          <a:xfrm>
            <a:off x="10480559" y="2006562"/>
            <a:ext cx="245457" cy="47711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3475836-C77B-B76C-0844-06DC0B4BFC72}"/>
              </a:ext>
            </a:extLst>
          </p:cNvPr>
          <p:cNvSpPr/>
          <p:nvPr/>
        </p:nvSpPr>
        <p:spPr>
          <a:xfrm>
            <a:off x="9284374" y="1973961"/>
            <a:ext cx="1161602" cy="523338"/>
          </a:xfrm>
          <a:prstGeom prst="roundRect">
            <a:avLst>
              <a:gd name="adj" fmla="val 9717"/>
            </a:avLst>
          </a:prstGeom>
          <a:solidFill>
            <a:srgbClr val="2F5597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낙하산 </a:t>
            </a:r>
            <a:endParaRPr lang="en-US" altLang="ko-KR" sz="1600" dirty="0"/>
          </a:p>
          <a:p>
            <a:pPr algn="ctr"/>
            <a:r>
              <a:rPr lang="ko-KR" altLang="en-US" sz="1600" dirty="0"/>
              <a:t>사출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C62713A-BE1C-ADF7-EEF1-24863D0DD7CD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7449201" y="1881634"/>
            <a:ext cx="594097" cy="183007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8B0304-203E-ED52-5491-2C418F0A0C60}"/>
              </a:ext>
            </a:extLst>
          </p:cNvPr>
          <p:cNvSpPr/>
          <p:nvPr/>
        </p:nvSpPr>
        <p:spPr>
          <a:xfrm>
            <a:off x="3745365" y="2705801"/>
            <a:ext cx="2937392" cy="86826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3EE82A-61CF-3E09-C139-951CCAC5D84F}"/>
              </a:ext>
            </a:extLst>
          </p:cNvPr>
          <p:cNvSpPr txBox="1"/>
          <p:nvPr/>
        </p:nvSpPr>
        <p:spPr>
          <a:xfrm>
            <a:off x="3805547" y="2772530"/>
            <a:ext cx="3307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목표 추력 도달 실패</a:t>
            </a:r>
            <a:endParaRPr lang="en-US" altLang="ko-KR" sz="1600" dirty="0"/>
          </a:p>
          <a:p>
            <a:endParaRPr lang="en-US" altLang="ko-KR" sz="1000" dirty="0"/>
          </a:p>
          <a:p>
            <a:r>
              <a:rPr lang="ko-KR" altLang="en-US" sz="1600" dirty="0"/>
              <a:t>② 로켓이 비정상적으로 비행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F6033BE6-BC7B-4399-D9CD-5587BD5F0E48}"/>
              </a:ext>
            </a:extLst>
          </p:cNvPr>
          <p:cNvCxnSpPr>
            <a:cxnSpLocks/>
            <a:stCxn id="30" idx="2"/>
          </p:cNvCxnSpPr>
          <p:nvPr/>
        </p:nvCxnSpPr>
        <p:spPr>
          <a:xfrm rot="5400000">
            <a:off x="7556692" y="1749702"/>
            <a:ext cx="1560887" cy="305608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316652A-D034-B54B-D5BC-7130ACECB3BE}"/>
              </a:ext>
            </a:extLst>
          </p:cNvPr>
          <p:cNvSpPr/>
          <p:nvPr/>
        </p:nvSpPr>
        <p:spPr>
          <a:xfrm>
            <a:off x="3745365" y="3799315"/>
            <a:ext cx="2920827" cy="488622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FAD8FC-5ADD-7C16-F83E-354EB69A2E2E}"/>
              </a:ext>
            </a:extLst>
          </p:cNvPr>
          <p:cNvSpPr txBox="1"/>
          <p:nvPr/>
        </p:nvSpPr>
        <p:spPr>
          <a:xfrm>
            <a:off x="3753239" y="3862280"/>
            <a:ext cx="3288432" cy="39181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지상국과 로켓의 통신 실패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38C7A3C4-D76B-C395-D5EE-632FBBC97CF1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7996110" y="1289952"/>
            <a:ext cx="2119800" cy="452696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BCD397-A2F0-A6A6-0D0B-4A305FDA499D}"/>
              </a:ext>
            </a:extLst>
          </p:cNvPr>
          <p:cNvSpPr/>
          <p:nvPr/>
        </p:nvSpPr>
        <p:spPr>
          <a:xfrm>
            <a:off x="3745365" y="4426305"/>
            <a:ext cx="2920827" cy="488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A91455-6FDE-57FF-6000-73F093955C88}"/>
              </a:ext>
            </a:extLst>
          </p:cNvPr>
          <p:cNvSpPr txBox="1"/>
          <p:nvPr/>
        </p:nvSpPr>
        <p:spPr>
          <a:xfrm>
            <a:off x="3753238" y="4489270"/>
            <a:ext cx="328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동체와 엔진 분리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A6400515-D93B-8956-269F-813A6C25467F}"/>
              </a:ext>
            </a:extLst>
          </p:cNvPr>
          <p:cNvSpPr/>
          <p:nvPr/>
        </p:nvSpPr>
        <p:spPr>
          <a:xfrm>
            <a:off x="3652318" y="5680038"/>
            <a:ext cx="575437" cy="32272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5D430C-1631-CDEE-943D-00659CE33D00}"/>
              </a:ext>
            </a:extLst>
          </p:cNvPr>
          <p:cNvSpPr txBox="1"/>
          <p:nvPr/>
        </p:nvSpPr>
        <p:spPr>
          <a:xfrm>
            <a:off x="4345752" y="5656736"/>
            <a:ext cx="74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회수장치가 작동되지 않아 로켓이 추락하고 위험한 상황이 발생</a:t>
            </a:r>
          </a:p>
        </p:txBody>
      </p:sp>
      <p:pic>
        <p:nvPicPr>
          <p:cNvPr id="2" name="20221002_144808">
            <a:hlinkClick r:id="" action="ppaction://media"/>
            <a:extLst>
              <a:ext uri="{FF2B5EF4-FFF2-40B4-BE49-F238E27FC236}">
                <a16:creationId xmlns:a16="http://schemas.microsoft.com/office/drawing/2014/main" id="{D6B0DC03-028E-7464-2FB7-BE488C273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981" y="1961178"/>
            <a:ext cx="2920827" cy="428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미션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B70F4C-3AF4-9751-CA9E-34CE1348C232}"/>
              </a:ext>
            </a:extLst>
          </p:cNvPr>
          <p:cNvSpPr txBox="1">
            <a:spLocks/>
          </p:cNvSpPr>
          <p:nvPr/>
        </p:nvSpPr>
        <p:spPr>
          <a:xfrm>
            <a:off x="618918" y="2274805"/>
            <a:ext cx="5001264" cy="379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/>
              <a:t>① </a:t>
            </a:r>
            <a:r>
              <a:rPr lang="ko-KR" altLang="en-US" sz="1600" dirty="0"/>
              <a:t>목표 추력 도달 실패 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② </a:t>
            </a:r>
            <a:r>
              <a:rPr lang="ko-KR" altLang="en-US" sz="1600" dirty="0">
                <a:sym typeface="Wingdings" panose="05000000000000000000" pitchFamily="2" charset="2"/>
              </a:rPr>
              <a:t>회수장치의 구동 실패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ko-KR" sz="1600" dirty="0">
                <a:sym typeface="Wingdings" panose="05000000000000000000" pitchFamily="2" charset="2"/>
              </a:rPr>
              <a:t>③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/>
              <a:t>비정상적인 로켓의 비행 궤도로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위험 상황 발생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F70AC-C9E3-1C4F-0252-7540D2CA03F6}"/>
              </a:ext>
            </a:extLst>
          </p:cNvPr>
          <p:cNvSpPr txBox="1"/>
          <p:nvPr/>
        </p:nvSpPr>
        <p:spPr>
          <a:xfrm>
            <a:off x="679550" y="1770323"/>
            <a:ext cx="174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07ADF-73AF-3B56-8D78-0CCC871CE791}"/>
              </a:ext>
            </a:extLst>
          </p:cNvPr>
          <p:cNvSpPr/>
          <p:nvPr/>
        </p:nvSpPr>
        <p:spPr>
          <a:xfrm>
            <a:off x="330106" y="1565148"/>
            <a:ext cx="4015983" cy="461738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79E8F-F0F9-1DA1-37E5-32FCF843C7DB}"/>
              </a:ext>
            </a:extLst>
          </p:cNvPr>
          <p:cNvSpPr/>
          <p:nvPr/>
        </p:nvSpPr>
        <p:spPr>
          <a:xfrm>
            <a:off x="5424009" y="1602829"/>
            <a:ext cx="6268116" cy="457970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BAFCA-0D61-F1D7-97A9-835C72D3E553}"/>
              </a:ext>
            </a:extLst>
          </p:cNvPr>
          <p:cNvSpPr txBox="1"/>
          <p:nvPr/>
        </p:nvSpPr>
        <p:spPr>
          <a:xfrm>
            <a:off x="5823183" y="1798234"/>
            <a:ext cx="256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연구 진행 방향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16547B0-EA2F-6E2C-B871-BFAFC70B801E}"/>
              </a:ext>
            </a:extLst>
          </p:cNvPr>
          <p:cNvSpPr txBox="1">
            <a:spLocks/>
          </p:cNvSpPr>
          <p:nvPr/>
        </p:nvSpPr>
        <p:spPr>
          <a:xfrm>
            <a:off x="5770977" y="2476169"/>
            <a:ext cx="5679246" cy="2920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①</a:t>
            </a:r>
            <a:r>
              <a:rPr lang="ko-KR" altLang="en-US" sz="1600" dirty="0">
                <a:sym typeface="Wingdings" panose="05000000000000000000" pitchFamily="2" charset="2"/>
              </a:rPr>
              <a:t> 정확한 추력을 측정하기 위한 캘리브레이션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방법 모색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/>
              <a:t>② </a:t>
            </a:r>
            <a:r>
              <a:rPr lang="ko-KR" altLang="en-US" sz="1600" dirty="0"/>
              <a:t>안정적이고 간소화된 구동 방식의 회수장치 설계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ko-KR" sz="1600" dirty="0"/>
              <a:t>③ </a:t>
            </a:r>
            <a:r>
              <a:rPr lang="ko-KR" altLang="en-US" sz="1600" dirty="0"/>
              <a:t>자세 데이터를 이용한 사출 알고리즘 개발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ko-KR" sz="1600" dirty="0"/>
              <a:t>④</a:t>
            </a:r>
            <a:r>
              <a:rPr lang="en-US" altLang="ko-KR" sz="1600" dirty="0"/>
              <a:t> </a:t>
            </a:r>
            <a:r>
              <a:rPr lang="ko-KR" altLang="en-US" sz="1600" dirty="0"/>
              <a:t>안전사고 발생을 대비해 내구성 강화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⑤ 추락 시 안전사고를 방지하기 위해 </a:t>
            </a:r>
            <a:r>
              <a:rPr lang="ko-KR" altLang="en-US" sz="1600" dirty="0">
                <a:sym typeface="Wingdings" panose="05000000000000000000" pitchFamily="2" charset="2"/>
              </a:rPr>
              <a:t>지표면과 로켓이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  </a:t>
            </a:r>
            <a:r>
              <a:rPr lang="ko-KR" altLang="en-US" sz="1600" dirty="0">
                <a:sym typeface="Wingdings" panose="05000000000000000000" pitchFamily="2" charset="2"/>
              </a:rPr>
              <a:t>이루는 각도를 이용한 사출 알고리즘 개발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D9FCC71-FE7B-8D1B-42CF-952F13DEF871}"/>
              </a:ext>
            </a:extLst>
          </p:cNvPr>
          <p:cNvSpPr/>
          <p:nvPr/>
        </p:nvSpPr>
        <p:spPr>
          <a:xfrm>
            <a:off x="4577484" y="3429000"/>
            <a:ext cx="771127" cy="58475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66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로켓 무게 경량화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0ECBBF-21FC-77D0-E227-031E54E9F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633" y="1517093"/>
            <a:ext cx="3320124" cy="25840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3C6172-A071-E2EF-9F3A-012AA76EBCCE}"/>
              </a:ext>
            </a:extLst>
          </p:cNvPr>
          <p:cNvGrpSpPr/>
          <p:nvPr/>
        </p:nvGrpSpPr>
        <p:grpSpPr>
          <a:xfrm>
            <a:off x="339007" y="2059300"/>
            <a:ext cx="4653567" cy="3743835"/>
            <a:chOff x="246243" y="1557081"/>
            <a:chExt cx="4653567" cy="374383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FC0A26-BF34-4A66-1302-3471D478BA86}"/>
                </a:ext>
              </a:extLst>
            </p:cNvPr>
            <p:cNvSpPr/>
            <p:nvPr/>
          </p:nvSpPr>
          <p:spPr>
            <a:xfrm>
              <a:off x="246243" y="1557081"/>
              <a:ext cx="4653567" cy="3743835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CB3CF8-5B03-70DC-433C-CA02066C32FE}"/>
                </a:ext>
              </a:extLst>
            </p:cNvPr>
            <p:cNvSpPr txBox="1"/>
            <p:nvPr/>
          </p:nvSpPr>
          <p:spPr>
            <a:xfrm>
              <a:off x="421733" y="1731996"/>
              <a:ext cx="4227326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ⓛ</a:t>
              </a:r>
              <a:r>
                <a:rPr lang="ko-KR" altLang="en-US" sz="1600" dirty="0"/>
                <a:t> </a:t>
              </a:r>
              <a:r>
                <a:rPr lang="ko-KR" altLang="en-US" sz="1600" b="1" dirty="0"/>
                <a:t>캘리브레이션 방법</a:t>
              </a:r>
              <a:endParaRPr lang="en-US" altLang="ko-KR" sz="1600" b="1" dirty="0"/>
            </a:p>
            <a:p>
              <a:r>
                <a:rPr lang="ko-KR" altLang="en-US" sz="1600" dirty="0"/>
                <a:t> </a:t>
              </a:r>
              <a:endParaRPr lang="en-US" altLang="ko-KR" sz="1600" dirty="0"/>
            </a:p>
            <a:p>
              <a:r>
                <a:rPr lang="en-US" altLang="ko-KR" sz="1600" dirty="0"/>
                <a:t>    -&gt; </a:t>
              </a:r>
              <a:r>
                <a:rPr lang="ko-KR" altLang="en-US" sz="1600" dirty="0"/>
                <a:t>무게 범위를 나누어 물건을 올려놓고</a:t>
              </a:r>
              <a:endParaRPr lang="en-US" altLang="ko-KR" sz="1600" dirty="0"/>
            </a:p>
            <a:p>
              <a:r>
                <a:rPr lang="en-US" altLang="ko-KR" sz="1600" dirty="0"/>
                <a:t>       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실제값과</a:t>
              </a:r>
              <a:r>
                <a:rPr lang="ko-KR" altLang="en-US" sz="1600" dirty="0"/>
                <a:t> 측정값이 비교하며</a:t>
              </a:r>
              <a:endParaRPr lang="en-US" altLang="ko-KR" sz="1600" dirty="0"/>
            </a:p>
            <a:p>
              <a:r>
                <a:rPr lang="en-US" altLang="ko-KR" sz="1600" dirty="0"/>
                <a:t>       </a:t>
              </a:r>
              <a:r>
                <a:rPr lang="ko-KR" altLang="en-US" sz="1600" dirty="0"/>
                <a:t> 캘리브레이션을 진행</a:t>
              </a:r>
              <a:endParaRPr lang="en-US" altLang="ko-KR" sz="1600" dirty="0"/>
            </a:p>
            <a:p>
              <a:endParaRPr lang="en-US" altLang="ko-KR" sz="1600" dirty="0"/>
            </a:p>
            <a:p>
              <a:r>
                <a:rPr lang="ko-KR" altLang="ko-KR" sz="1600" b="1" dirty="0"/>
                <a:t>②</a:t>
              </a:r>
              <a:r>
                <a:rPr lang="en-US" altLang="ko-KR" sz="1600" b="1" dirty="0"/>
                <a:t> TMS 2</a:t>
              </a:r>
              <a:r>
                <a:rPr lang="ko-KR" altLang="en-US" sz="1600" b="1" dirty="0"/>
                <a:t>회 시행</a:t>
              </a:r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    → 1</a:t>
              </a:r>
              <a:r>
                <a:rPr lang="ko-KR" altLang="en-US" sz="1600" dirty="0"/>
                <a:t>회에서 </a:t>
              </a:r>
              <a:r>
                <a:rPr lang="ko-KR" altLang="en-US" sz="1600" dirty="0" err="1"/>
                <a:t>로드셀이</a:t>
              </a:r>
              <a:r>
                <a:rPr lang="ko-KR" altLang="en-US" sz="1600" dirty="0"/>
                <a:t> 추력으로 뒤로 </a:t>
              </a:r>
              <a:endParaRPr lang="en-US" altLang="ko-KR" sz="1600" dirty="0"/>
            </a:p>
            <a:p>
              <a:r>
                <a:rPr lang="en-US" altLang="ko-KR" sz="1600" dirty="0"/>
                <a:t>       </a:t>
              </a:r>
              <a:r>
                <a:rPr lang="ko-KR" altLang="en-US" sz="1600" dirty="0"/>
                <a:t>밀려 경향성과 맞지 않는 값이 나옴</a:t>
              </a:r>
              <a:endParaRPr lang="en-US" altLang="ko-KR" sz="1600" dirty="0"/>
            </a:p>
            <a:p>
              <a:endParaRPr lang="en-US" altLang="ko-KR" sz="1600" dirty="0"/>
            </a:p>
            <a:p>
              <a:r>
                <a:rPr lang="en-US" altLang="ko-KR" sz="1600" dirty="0"/>
                <a:t>    </a:t>
              </a:r>
              <a:r>
                <a:rPr lang="ko-KR" altLang="ko-KR" sz="1600" dirty="0"/>
                <a:t>→</a:t>
              </a:r>
              <a:r>
                <a:rPr lang="en-US" altLang="ko-KR" sz="1600" dirty="0"/>
                <a:t> </a:t>
              </a:r>
              <a:r>
                <a:rPr lang="ko-KR" altLang="en-US" sz="1600" dirty="0" err="1"/>
                <a:t>로드셀과</a:t>
              </a:r>
              <a:r>
                <a:rPr lang="ko-KR" altLang="en-US" sz="1600" dirty="0"/>
                <a:t> 프로파일의 결합을 견고하게</a:t>
              </a:r>
              <a:endParaRPr lang="en-US" altLang="ko-KR" sz="1600" dirty="0"/>
            </a:p>
            <a:p>
              <a:r>
                <a:rPr lang="en-US" altLang="ko-KR" sz="1600" dirty="0"/>
                <a:t>       </a:t>
              </a:r>
              <a:r>
                <a:rPr lang="ko-KR" altLang="en-US" sz="1600" dirty="0"/>
                <a:t> 하여 </a:t>
              </a:r>
              <a:r>
                <a:rPr lang="ko-KR" altLang="en-US" sz="1600" dirty="0" err="1"/>
                <a:t>재측정</a:t>
              </a:r>
              <a:endParaRPr lang="ko-KR" altLang="en-US" sz="1600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CC0AE72-BAB9-9FEE-499F-2D80AF737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001" y="1557084"/>
            <a:ext cx="3504456" cy="2562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250B8B-FA0A-6331-244B-6ADC1D3013C7}"/>
              </a:ext>
            </a:extLst>
          </p:cNvPr>
          <p:cNvSpPr txBox="1"/>
          <p:nvPr/>
        </p:nvSpPr>
        <p:spPr>
          <a:xfrm>
            <a:off x="6018720" y="4078918"/>
            <a:ext cx="2186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2022 TMS </a:t>
            </a:r>
            <a:r>
              <a:rPr lang="ko-KR" altLang="en-US" sz="1600" dirty="0"/>
              <a:t>그래프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84D37-D3AA-1426-8B00-7590886B4618}"/>
              </a:ext>
            </a:extLst>
          </p:cNvPr>
          <p:cNvSpPr txBox="1"/>
          <p:nvPr/>
        </p:nvSpPr>
        <p:spPr>
          <a:xfrm>
            <a:off x="9472068" y="4101152"/>
            <a:ext cx="2186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2023 TMS </a:t>
            </a:r>
            <a:r>
              <a:rPr lang="ko-KR" altLang="en-US" sz="1600" dirty="0"/>
              <a:t>그래프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3BEB38-9FAB-6046-BDA3-57C71D34136A}"/>
              </a:ext>
            </a:extLst>
          </p:cNvPr>
          <p:cNvSpPr/>
          <p:nvPr/>
        </p:nvSpPr>
        <p:spPr>
          <a:xfrm>
            <a:off x="5255389" y="1557084"/>
            <a:ext cx="3247680" cy="504367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C09BB3-9F64-A08A-1A29-50FC0A5DABA3}"/>
              </a:ext>
            </a:extLst>
          </p:cNvPr>
          <p:cNvSpPr/>
          <p:nvPr/>
        </p:nvSpPr>
        <p:spPr>
          <a:xfrm>
            <a:off x="8631457" y="1557083"/>
            <a:ext cx="3247680" cy="504367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80F024-55E6-0C07-8DAE-35935C339573}"/>
              </a:ext>
            </a:extLst>
          </p:cNvPr>
          <p:cNvSpPr txBox="1"/>
          <p:nvPr/>
        </p:nvSpPr>
        <p:spPr>
          <a:xfrm>
            <a:off x="8864447" y="4479696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Total Impulse</a:t>
            </a:r>
          </a:p>
          <a:p>
            <a:pPr marL="0" indent="0">
              <a:buNone/>
            </a:pPr>
            <a:r>
              <a:rPr lang="en-US" altLang="ko-KR" sz="1600" dirty="0"/>
              <a:t>   - </a:t>
            </a:r>
            <a:r>
              <a:rPr lang="ko-KR" altLang="en-US" sz="1600" dirty="0" err="1"/>
              <a:t>이론값</a:t>
            </a:r>
            <a:r>
              <a:rPr lang="ko-KR" altLang="en-US" sz="1600" dirty="0"/>
              <a:t> </a:t>
            </a:r>
            <a:r>
              <a:rPr lang="en-US" altLang="ko-KR" sz="1600" dirty="0"/>
              <a:t>: 382Ns</a:t>
            </a:r>
          </a:p>
          <a:p>
            <a:pPr marL="0" indent="0">
              <a:buNone/>
            </a:pPr>
            <a:r>
              <a:rPr lang="en-US" altLang="ko-KR" sz="1600" dirty="0"/>
              <a:t>   - </a:t>
            </a:r>
            <a:r>
              <a:rPr lang="ko-KR" altLang="en-US" sz="1600" dirty="0"/>
              <a:t>실험값 </a:t>
            </a:r>
            <a:r>
              <a:rPr lang="en-US" altLang="ko-KR" sz="1600" dirty="0"/>
              <a:t>: 263Ns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1BA9E-FB54-2884-54AC-A315D7905AB2}"/>
              </a:ext>
            </a:extLst>
          </p:cNvPr>
          <p:cNvSpPr txBox="1"/>
          <p:nvPr/>
        </p:nvSpPr>
        <p:spPr>
          <a:xfrm>
            <a:off x="8864447" y="5300917"/>
            <a:ext cx="7477760" cy="1738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현재 로켓의 무게 </a:t>
            </a:r>
            <a:r>
              <a:rPr lang="en-US" altLang="ko-KR" sz="1600" dirty="0"/>
              <a:t>: 4kg</a:t>
            </a:r>
          </a:p>
          <a:p>
            <a:pPr marL="0" indent="0">
              <a:buNone/>
            </a:pPr>
            <a:r>
              <a:rPr lang="en-US" altLang="ko-KR" sz="1600" dirty="0"/>
              <a:t>   → </a:t>
            </a:r>
            <a:r>
              <a:rPr lang="ko-KR" altLang="en-US" sz="1600" dirty="0"/>
              <a:t>최대 고도</a:t>
            </a:r>
            <a:r>
              <a:rPr lang="en-US" altLang="ko-KR" sz="1600" dirty="0"/>
              <a:t> : </a:t>
            </a:r>
            <a:r>
              <a:rPr lang="ko-KR" altLang="en-US" sz="1600" dirty="0"/>
              <a:t>약 </a:t>
            </a:r>
            <a:r>
              <a:rPr lang="en-US" altLang="ko-KR" sz="1600" dirty="0"/>
              <a:t>125m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로켓의 목표 무게 </a:t>
            </a:r>
            <a:r>
              <a:rPr lang="en-US" altLang="ko-KR" sz="1600" dirty="0"/>
              <a:t>: 3kg</a:t>
            </a:r>
          </a:p>
          <a:p>
            <a:pPr marL="0" indent="0">
              <a:buNone/>
            </a:pPr>
            <a:r>
              <a:rPr lang="en-US" altLang="ko-KR" sz="1600" dirty="0"/>
              <a:t>   → </a:t>
            </a:r>
            <a:r>
              <a:rPr lang="ko-KR" altLang="en-US" sz="1600" dirty="0"/>
              <a:t>최대 고도 </a:t>
            </a:r>
            <a:r>
              <a:rPr lang="en-US" altLang="ko-KR" sz="1600" dirty="0"/>
              <a:t>: </a:t>
            </a:r>
            <a:r>
              <a:rPr lang="ko-KR" altLang="en-US" sz="1600" dirty="0"/>
              <a:t>약 </a:t>
            </a:r>
            <a:r>
              <a:rPr lang="en-US" altLang="ko-KR" sz="1600" dirty="0"/>
              <a:t>300m</a:t>
            </a:r>
          </a:p>
          <a:p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26A1C0-E07F-2FA0-533A-C1FB82D8ED65}"/>
              </a:ext>
            </a:extLst>
          </p:cNvPr>
          <p:cNvSpPr txBox="1"/>
          <p:nvPr/>
        </p:nvSpPr>
        <p:spPr>
          <a:xfrm>
            <a:off x="5562600" y="4479696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Total Impulse</a:t>
            </a:r>
          </a:p>
          <a:p>
            <a:pPr marL="0" indent="0">
              <a:buNone/>
            </a:pPr>
            <a:r>
              <a:rPr lang="en-US" altLang="ko-KR" sz="1600" dirty="0"/>
              <a:t>   - </a:t>
            </a:r>
            <a:r>
              <a:rPr lang="ko-KR" altLang="en-US" sz="1600" dirty="0" err="1"/>
              <a:t>이론값</a:t>
            </a:r>
            <a:r>
              <a:rPr lang="ko-KR" altLang="en-US" sz="1600" dirty="0"/>
              <a:t> </a:t>
            </a:r>
            <a:r>
              <a:rPr lang="en-US" altLang="ko-KR" sz="1600" dirty="0"/>
              <a:t>: 450Ns</a:t>
            </a:r>
          </a:p>
          <a:p>
            <a:pPr marL="0" indent="0">
              <a:buNone/>
            </a:pPr>
            <a:r>
              <a:rPr lang="en-US" altLang="ko-KR" sz="1600" dirty="0"/>
              <a:t>   - </a:t>
            </a:r>
            <a:r>
              <a:rPr lang="ko-KR" altLang="en-US" sz="1600" dirty="0"/>
              <a:t>실험값 </a:t>
            </a:r>
            <a:r>
              <a:rPr lang="en-US" altLang="ko-KR" sz="1600" dirty="0"/>
              <a:t>: 495Ns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9D7120-1F94-1BBE-24FA-86BC63D9C4E9}"/>
              </a:ext>
            </a:extLst>
          </p:cNvPr>
          <p:cNvSpPr txBox="1"/>
          <p:nvPr/>
        </p:nvSpPr>
        <p:spPr>
          <a:xfrm>
            <a:off x="5562600" y="5332476"/>
            <a:ext cx="74777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로켓의 무게 </a:t>
            </a:r>
            <a:r>
              <a:rPr lang="en-US" altLang="ko-KR" sz="1600" dirty="0"/>
              <a:t>: 4.2kg</a:t>
            </a:r>
          </a:p>
          <a:p>
            <a:pPr marL="0" indent="0">
              <a:buNone/>
            </a:pPr>
            <a:r>
              <a:rPr lang="en-US" altLang="ko-KR" sz="1600" dirty="0"/>
              <a:t>   → </a:t>
            </a:r>
            <a:r>
              <a:rPr lang="ko-KR" altLang="en-US" sz="1600" dirty="0"/>
              <a:t>최대 고도</a:t>
            </a:r>
            <a:r>
              <a:rPr lang="en-US" altLang="ko-KR" sz="1600" dirty="0"/>
              <a:t> : </a:t>
            </a:r>
            <a:r>
              <a:rPr lang="ko-KR" altLang="en-US" sz="1600" dirty="0"/>
              <a:t>약 </a:t>
            </a:r>
            <a:r>
              <a:rPr lang="en-US" altLang="ko-KR" sz="1600" dirty="0"/>
              <a:t>420m</a:t>
            </a:r>
          </a:p>
          <a:p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57224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로켓 무게 경량화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3DC23-DAC3-14AE-33A6-88B8F583B998}"/>
              </a:ext>
            </a:extLst>
          </p:cNvPr>
          <p:cNvSpPr/>
          <p:nvPr/>
        </p:nvSpPr>
        <p:spPr>
          <a:xfrm>
            <a:off x="336397" y="1655376"/>
            <a:ext cx="2866447" cy="447498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7ED8E7-7650-5058-EF1F-D11A3EDC92F7}"/>
              </a:ext>
            </a:extLst>
          </p:cNvPr>
          <p:cNvSpPr/>
          <p:nvPr/>
        </p:nvSpPr>
        <p:spPr>
          <a:xfrm>
            <a:off x="8402350" y="1653254"/>
            <a:ext cx="3113583" cy="447498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50F92-0390-7664-38FD-38A3CD823E6D}"/>
              </a:ext>
            </a:extLst>
          </p:cNvPr>
          <p:cNvSpPr txBox="1"/>
          <p:nvPr/>
        </p:nvSpPr>
        <p:spPr>
          <a:xfrm>
            <a:off x="423142" y="1978429"/>
            <a:ext cx="2692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b="1" dirty="0"/>
              <a:t>노즐 소재 변경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en-US" altLang="ko-KR" dirty="0"/>
              <a:t>STS</a:t>
            </a:r>
            <a:r>
              <a:rPr lang="ko-KR" altLang="en-US" dirty="0"/>
              <a:t> </a:t>
            </a:r>
            <a:r>
              <a:rPr lang="en-US" altLang="ko-KR" dirty="0"/>
              <a:t>304</a:t>
            </a:r>
            <a:r>
              <a:rPr lang="ko-KR" altLang="en-US" dirty="0"/>
              <a:t> </a:t>
            </a:r>
            <a:r>
              <a:rPr lang="en-US" altLang="ko-KR" dirty="0"/>
              <a:t>→  AL6061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93E228B-4E2C-B1A4-CB57-D02A5742BE86}"/>
              </a:ext>
            </a:extLst>
          </p:cNvPr>
          <p:cNvGrpSpPr/>
          <p:nvPr/>
        </p:nvGrpSpPr>
        <p:grpSpPr>
          <a:xfrm>
            <a:off x="8658954" y="2410357"/>
            <a:ext cx="2694846" cy="1287088"/>
            <a:chOff x="6989231" y="80969"/>
            <a:chExt cx="3639620" cy="149470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850FD8-2BD2-3CB5-6974-8B9E34C6F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61" t="36000" r="12251" b="30212"/>
            <a:stretch/>
          </p:blipFill>
          <p:spPr>
            <a:xfrm>
              <a:off x="8352464" y="80969"/>
              <a:ext cx="2276387" cy="149470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5F8A71-C5E2-EB5C-AD79-7136EDE2C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765" t="36000" r="37442" b="30212"/>
            <a:stretch/>
          </p:blipFill>
          <p:spPr>
            <a:xfrm>
              <a:off x="6989231" y="80969"/>
              <a:ext cx="1265418" cy="149470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D6AB85C-782D-FE77-7D1A-44D18627B773}"/>
              </a:ext>
            </a:extLst>
          </p:cNvPr>
          <p:cNvSpPr txBox="1"/>
          <p:nvPr/>
        </p:nvSpPr>
        <p:spPr>
          <a:xfrm>
            <a:off x="8986250" y="1887136"/>
            <a:ext cx="2367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b="1" dirty="0"/>
              <a:t>회수장치 단순화</a:t>
            </a:r>
            <a:endParaRPr lang="en-US" altLang="ko-KR" b="1" dirty="0"/>
          </a:p>
          <a:p>
            <a:endParaRPr lang="en-US" altLang="ko-KR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6CCE073-B77D-CA9C-9E6A-251FD1156AD9}"/>
              </a:ext>
            </a:extLst>
          </p:cNvPr>
          <p:cNvSpPr/>
          <p:nvPr/>
        </p:nvSpPr>
        <p:spPr>
          <a:xfrm>
            <a:off x="9612498" y="3041910"/>
            <a:ext cx="198013" cy="228600"/>
          </a:xfrm>
          <a:prstGeom prst="rightArrow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A555317-F9DE-F085-A614-C0ABF50C7ADF}"/>
              </a:ext>
            </a:extLst>
          </p:cNvPr>
          <p:cNvGrpSpPr/>
          <p:nvPr/>
        </p:nvGrpSpPr>
        <p:grpSpPr>
          <a:xfrm>
            <a:off x="3629330" y="1655375"/>
            <a:ext cx="4363694" cy="4474981"/>
            <a:chOff x="3710450" y="1690687"/>
            <a:chExt cx="4363694" cy="447498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C64271-A76B-CF9A-5F8E-8BEAA1340ED4}"/>
                </a:ext>
              </a:extLst>
            </p:cNvPr>
            <p:cNvSpPr/>
            <p:nvPr/>
          </p:nvSpPr>
          <p:spPr>
            <a:xfrm>
              <a:off x="3710450" y="1690687"/>
              <a:ext cx="4363694" cy="4474981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F5E6BC-B42F-C74B-9C00-1028D1E821E8}"/>
                </a:ext>
              </a:extLst>
            </p:cNvPr>
            <p:cNvSpPr txBox="1"/>
            <p:nvPr/>
          </p:nvSpPr>
          <p:spPr>
            <a:xfrm>
              <a:off x="4695503" y="1893221"/>
              <a:ext cx="2367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ko-KR" altLang="en-US" b="1" dirty="0" err="1"/>
                <a:t>에비오닉스</a:t>
              </a:r>
              <a:r>
                <a:rPr lang="ko-KR" altLang="en-US" b="1" dirty="0"/>
                <a:t> 소형화</a:t>
              </a:r>
              <a:endParaRPr lang="en-US" altLang="ko-KR" b="1" dirty="0"/>
            </a:p>
            <a:p>
              <a:endParaRPr lang="en-US" altLang="ko-KR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385B61D-9BDA-CBEA-A26B-2DCA78A53034}"/>
                </a:ext>
              </a:extLst>
            </p:cNvPr>
            <p:cNvGrpSpPr/>
            <p:nvPr/>
          </p:nvGrpSpPr>
          <p:grpSpPr>
            <a:xfrm>
              <a:off x="3835842" y="2650667"/>
              <a:ext cx="3990081" cy="3218319"/>
              <a:chOff x="3734432" y="2404455"/>
              <a:chExt cx="3915386" cy="3218319"/>
            </a:xfrm>
          </p:grpSpPr>
          <p:pic>
            <p:nvPicPr>
              <p:cNvPr id="10" name="그림 9" descr="전기 배선, 케이블, 전자제품, 전자 공학이(가) 표시된 사진&#10;&#10;자동 생성된 설명">
                <a:extLst>
                  <a:ext uri="{FF2B5EF4-FFF2-40B4-BE49-F238E27FC236}">
                    <a16:creationId xmlns:a16="http://schemas.microsoft.com/office/drawing/2014/main" id="{84554C11-E91E-4244-7FBA-D150C669D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4607" y="2404455"/>
                <a:ext cx="1274566" cy="2799427"/>
              </a:xfrm>
              <a:prstGeom prst="rect">
                <a:avLst/>
              </a:prstGeom>
            </p:spPr>
          </p:pic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4CB811D8-EC32-99C9-F269-36AAFDB274AC}"/>
                  </a:ext>
                </a:extLst>
              </p:cNvPr>
              <p:cNvSpPr/>
              <p:nvPr/>
            </p:nvSpPr>
            <p:spPr>
              <a:xfrm>
                <a:off x="5313272" y="3835774"/>
                <a:ext cx="454658" cy="303711"/>
              </a:xfrm>
              <a:prstGeom prst="rightArrow">
                <a:avLst/>
              </a:prstGeom>
              <a:solidFill>
                <a:schemeClr val="accent1">
                  <a:alpha val="8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C73EEBC-97F9-8666-A5D1-7F2B04D20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5741" y="2634355"/>
                <a:ext cx="1527290" cy="2332373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6DD32D-DCD5-11DE-E2FE-92021E45534D}"/>
                  </a:ext>
                </a:extLst>
              </p:cNvPr>
              <p:cNvSpPr txBox="1"/>
              <p:nvPr/>
            </p:nvSpPr>
            <p:spPr>
              <a:xfrm>
                <a:off x="3734432" y="5314997"/>
                <a:ext cx="16871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22</a:t>
                </a:r>
                <a:r>
                  <a:rPr lang="ko-KR" altLang="en-US" sz="1400" dirty="0"/>
                  <a:t>년도 </a:t>
                </a:r>
                <a:r>
                  <a:rPr lang="ko-KR" altLang="en-US" sz="1400" dirty="0" err="1"/>
                  <a:t>에비오닉스</a:t>
                </a:r>
                <a:endParaRPr lang="ko-KR" altLang="en-US" sz="14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630F57-0048-14D1-7224-9EBBB60EFD80}"/>
                  </a:ext>
                </a:extLst>
              </p:cNvPr>
              <p:cNvSpPr txBox="1"/>
              <p:nvPr/>
            </p:nvSpPr>
            <p:spPr>
              <a:xfrm>
                <a:off x="5962682" y="5269694"/>
                <a:ext cx="16871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23</a:t>
                </a:r>
                <a:r>
                  <a:rPr lang="ko-KR" altLang="en-US" sz="1400" dirty="0"/>
                  <a:t>년도 </a:t>
                </a:r>
                <a:r>
                  <a:rPr lang="ko-KR" altLang="en-US" sz="1400" dirty="0" err="1"/>
                  <a:t>에비오닉스</a:t>
                </a:r>
                <a:endParaRPr lang="ko-KR" altLang="en-US" sz="1400" dirty="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313FC48-E419-B581-4072-4956E2D174C8}"/>
              </a:ext>
            </a:extLst>
          </p:cNvPr>
          <p:cNvSpPr txBox="1"/>
          <p:nvPr/>
        </p:nvSpPr>
        <p:spPr>
          <a:xfrm>
            <a:off x="9132734" y="3738978"/>
            <a:ext cx="168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22</a:t>
            </a:r>
            <a:r>
              <a:rPr lang="ko-KR" altLang="en-US" sz="1400" dirty="0"/>
              <a:t>년도 회수장치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1AD50F-01AF-B24D-57DB-57ABAA7F8DA4}"/>
              </a:ext>
            </a:extLst>
          </p:cNvPr>
          <p:cNvGrpSpPr/>
          <p:nvPr/>
        </p:nvGrpSpPr>
        <p:grpSpPr>
          <a:xfrm>
            <a:off x="8816098" y="4315580"/>
            <a:ext cx="2320408" cy="1728222"/>
            <a:chOff x="8816098" y="4053575"/>
            <a:chExt cx="2320408" cy="172822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30069DB-DF0D-2588-634E-5C9BA56DF6C5}"/>
                </a:ext>
              </a:extLst>
            </p:cNvPr>
            <p:cNvGrpSpPr/>
            <p:nvPr/>
          </p:nvGrpSpPr>
          <p:grpSpPr>
            <a:xfrm>
              <a:off x="8816098" y="4053575"/>
              <a:ext cx="2320408" cy="1380838"/>
              <a:chOff x="8658954" y="4250063"/>
              <a:chExt cx="2320408" cy="1380838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98068E2-AEB5-FAD6-9CA2-F89939B53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41441" y="4250063"/>
                <a:ext cx="937921" cy="1373722"/>
              </a:xfrm>
              <a:prstGeom prst="rect">
                <a:avLst/>
              </a:prstGeom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A9F4E13D-F214-ABC9-3F21-ED094106A889}"/>
                  </a:ext>
                </a:extLst>
              </p:cNvPr>
              <p:cNvGrpSpPr/>
              <p:nvPr/>
            </p:nvGrpSpPr>
            <p:grpSpPr>
              <a:xfrm>
                <a:off x="8658954" y="4274938"/>
                <a:ext cx="1356361" cy="1355963"/>
                <a:chOff x="8658954" y="4274938"/>
                <a:chExt cx="1356361" cy="1355963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BE8D062B-B679-4C3B-2E8A-63938A5C5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58954" y="4274938"/>
                  <a:ext cx="1143044" cy="1355963"/>
                </a:xfrm>
                <a:prstGeom prst="rect">
                  <a:avLst/>
                </a:prstGeom>
              </p:spPr>
            </p:pic>
            <p:sp>
              <p:nvSpPr>
                <p:cNvPr id="38" name="화살표: 오른쪽 37">
                  <a:extLst>
                    <a:ext uri="{FF2B5EF4-FFF2-40B4-BE49-F238E27FC236}">
                      <a16:creationId xmlns:a16="http://schemas.microsoft.com/office/drawing/2014/main" id="{86707382-632F-EBEF-6C6C-105B89FE0496}"/>
                    </a:ext>
                  </a:extLst>
                </p:cNvPr>
                <p:cNvSpPr/>
                <p:nvPr/>
              </p:nvSpPr>
              <p:spPr>
                <a:xfrm>
                  <a:off x="9817302" y="4841537"/>
                  <a:ext cx="198013" cy="228600"/>
                </a:xfrm>
                <a:prstGeom prst="rightArrow">
                  <a:avLst/>
                </a:prstGeom>
                <a:solidFill>
                  <a:schemeClr val="accent1">
                    <a:alpha val="8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424682-4F26-26C4-0C9F-A3E7DA87304E}"/>
                </a:ext>
              </a:extLst>
            </p:cNvPr>
            <p:cNvSpPr txBox="1"/>
            <p:nvPr/>
          </p:nvSpPr>
          <p:spPr>
            <a:xfrm>
              <a:off x="9229884" y="5474020"/>
              <a:ext cx="1687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23</a:t>
              </a:r>
              <a:r>
                <a:rPr lang="ko-KR" altLang="en-US" sz="1400" dirty="0"/>
                <a:t>년도 회수장치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154D9F-7A43-35F0-A888-E96060FAA750}"/>
              </a:ext>
            </a:extLst>
          </p:cNvPr>
          <p:cNvGrpSpPr/>
          <p:nvPr/>
        </p:nvGrpSpPr>
        <p:grpSpPr>
          <a:xfrm>
            <a:off x="520123" y="3176211"/>
            <a:ext cx="2498993" cy="1218094"/>
            <a:chOff x="1365367" y="3956512"/>
            <a:chExt cx="1771724" cy="82953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9718F2E-4773-DA61-81B0-5DE81F0D5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222" t="39615" r="42041" b="34666"/>
            <a:stretch/>
          </p:blipFill>
          <p:spPr>
            <a:xfrm>
              <a:off x="1365367" y="3956512"/>
              <a:ext cx="816137" cy="82953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2C5DE1C-80FC-A9AC-72EF-1EA1003AC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3561" t="41611" r="39899" b="34017"/>
            <a:stretch/>
          </p:blipFill>
          <p:spPr>
            <a:xfrm>
              <a:off x="2204343" y="3956512"/>
              <a:ext cx="932748" cy="82953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3B1E7C-1474-40DF-9515-DE91D436F461}"/>
              </a:ext>
            </a:extLst>
          </p:cNvPr>
          <p:cNvGrpSpPr/>
          <p:nvPr/>
        </p:nvGrpSpPr>
        <p:grpSpPr>
          <a:xfrm>
            <a:off x="520123" y="4646943"/>
            <a:ext cx="2498993" cy="1191430"/>
            <a:chOff x="406761" y="4542122"/>
            <a:chExt cx="2549781" cy="119143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A37AAE9-189E-CFAA-5143-8174FDEFC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61" y="4542122"/>
              <a:ext cx="1166983" cy="119143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99ACCAC-7D91-A6B2-7623-F15CB3D9B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16912" y="4542122"/>
              <a:ext cx="1339630" cy="1187063"/>
            </a:xfrm>
            <a:prstGeom prst="rect">
              <a:avLst/>
            </a:prstGeom>
          </p:spPr>
        </p:pic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A426ED4-926E-C90B-77C9-08CF7DDDAFC9}"/>
              </a:ext>
            </a:extLst>
          </p:cNvPr>
          <p:cNvSpPr/>
          <p:nvPr/>
        </p:nvSpPr>
        <p:spPr>
          <a:xfrm rot="5400000">
            <a:off x="1547135" y="4374844"/>
            <a:ext cx="304732" cy="352867"/>
          </a:xfrm>
          <a:prstGeom prst="rightArrow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06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 err="1"/>
              <a:t>에비오닉스</a:t>
            </a:r>
            <a:r>
              <a:rPr lang="ko-KR" altLang="en-US" sz="2800" b="1" dirty="0"/>
              <a:t> 구조 및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DCD780-4581-33D7-00DF-CF2A2617CAD5}"/>
              </a:ext>
            </a:extLst>
          </p:cNvPr>
          <p:cNvSpPr txBox="1">
            <a:spLocks/>
          </p:cNvSpPr>
          <p:nvPr/>
        </p:nvSpPr>
        <p:spPr>
          <a:xfrm>
            <a:off x="417030" y="2513456"/>
            <a:ext cx="3084924" cy="379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/>
              <a:t>① </a:t>
            </a:r>
            <a:r>
              <a:rPr lang="ko-KR" altLang="en-US" sz="1600" dirty="0"/>
              <a:t>만능기판에 센서를 납땜을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</a:t>
            </a:r>
            <a:r>
              <a:rPr lang="ko-KR" altLang="en-US" sz="1600" dirty="0"/>
              <a:t> 통해 고정 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② </a:t>
            </a:r>
            <a:r>
              <a:rPr lang="ko-KR" altLang="en-US" sz="1600" dirty="0">
                <a:sym typeface="Wingdings" panose="05000000000000000000" pitchFamily="2" charset="2"/>
              </a:rPr>
              <a:t>보조배터리 보관부가 없어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  </a:t>
            </a:r>
            <a:r>
              <a:rPr lang="ko-KR" altLang="en-US" sz="1600" dirty="0">
                <a:sym typeface="Wingdings" panose="05000000000000000000" pitchFamily="2" charset="2"/>
              </a:rPr>
              <a:t> 견고한 체결 불가능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ko-KR" sz="1600" dirty="0">
                <a:sym typeface="Wingdings" panose="05000000000000000000" pitchFamily="2" charset="2"/>
              </a:rPr>
              <a:t>③</a:t>
            </a:r>
            <a:r>
              <a:rPr lang="en-US" altLang="ko-KR" sz="1600" dirty="0">
                <a:sym typeface="Wingdings" panose="05000000000000000000" pitchFamily="2" charset="2"/>
              </a:rPr>
              <a:t> IMU </a:t>
            </a:r>
            <a:r>
              <a:rPr lang="ko-KR" altLang="en-US" sz="1600" dirty="0">
                <a:sym typeface="Wingdings" panose="05000000000000000000" pitchFamily="2" charset="2"/>
              </a:rPr>
              <a:t>센서로 </a:t>
            </a:r>
            <a:r>
              <a:rPr lang="en-US" altLang="ko-KR" sz="1600" dirty="0">
                <a:sym typeface="Wingdings" panose="05000000000000000000" pitchFamily="2" charset="2"/>
              </a:rPr>
              <a:t>BNO055</a:t>
            </a:r>
            <a:r>
              <a:rPr lang="ko-KR" altLang="en-US" sz="1600" dirty="0">
                <a:sym typeface="Wingdings" panose="05000000000000000000" pitchFamily="2" charset="2"/>
              </a:rPr>
              <a:t>만 사용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30DE3-44DC-AE73-A8BA-27B5761D7CF4}"/>
              </a:ext>
            </a:extLst>
          </p:cNvPr>
          <p:cNvSpPr txBox="1"/>
          <p:nvPr/>
        </p:nvSpPr>
        <p:spPr>
          <a:xfrm>
            <a:off x="499875" y="1755991"/>
            <a:ext cx="174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2022</a:t>
            </a:r>
            <a:r>
              <a:rPr lang="ko-KR" altLang="en-US" b="1" dirty="0"/>
              <a:t>년 로켓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E1FE02-9EFF-2E36-48D2-B95394208E34}"/>
              </a:ext>
            </a:extLst>
          </p:cNvPr>
          <p:cNvSpPr/>
          <p:nvPr/>
        </p:nvSpPr>
        <p:spPr>
          <a:xfrm>
            <a:off x="330106" y="2635728"/>
            <a:ext cx="3091982" cy="354680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5AA806-5271-41FD-302F-60F4DD013EE5}"/>
              </a:ext>
            </a:extLst>
          </p:cNvPr>
          <p:cNvSpPr/>
          <p:nvPr/>
        </p:nvSpPr>
        <p:spPr>
          <a:xfrm>
            <a:off x="3785834" y="2635727"/>
            <a:ext cx="3421790" cy="354680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14B30-0EF9-B678-97C8-7F115840FA5C}"/>
              </a:ext>
            </a:extLst>
          </p:cNvPr>
          <p:cNvSpPr txBox="1"/>
          <p:nvPr/>
        </p:nvSpPr>
        <p:spPr>
          <a:xfrm>
            <a:off x="3955805" y="1806469"/>
            <a:ext cx="17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2023</a:t>
            </a:r>
            <a:r>
              <a:rPr lang="ko-KR" altLang="en-US" b="1" dirty="0"/>
              <a:t>년 로켓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0B5E9E6-7053-277A-14B1-182AEB2029D9}"/>
              </a:ext>
            </a:extLst>
          </p:cNvPr>
          <p:cNvSpPr txBox="1">
            <a:spLocks/>
          </p:cNvSpPr>
          <p:nvPr/>
        </p:nvSpPr>
        <p:spPr>
          <a:xfrm>
            <a:off x="3995558" y="3120840"/>
            <a:ext cx="3084923" cy="2560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① </a:t>
            </a:r>
            <a:r>
              <a:rPr lang="ko-KR" altLang="en-US" sz="1600" dirty="0" err="1">
                <a:sym typeface="Wingdings" panose="05000000000000000000" pitchFamily="2" charset="2"/>
              </a:rPr>
              <a:t>컴펙트한</a:t>
            </a:r>
            <a:r>
              <a:rPr lang="ko-KR" altLang="en-US" sz="1600" dirty="0">
                <a:sym typeface="Wingdings" panose="05000000000000000000" pitchFamily="2" charset="2"/>
              </a:rPr>
              <a:t> 하나의 </a:t>
            </a:r>
            <a:r>
              <a:rPr lang="ko-KR" altLang="en-US" sz="1600" dirty="0" err="1">
                <a:sym typeface="Wingdings" panose="05000000000000000000" pitchFamily="2" charset="2"/>
              </a:rPr>
              <a:t>에비오닉스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sym typeface="Wingdings" panose="05000000000000000000" pitchFamily="2" charset="2"/>
              </a:rPr>
              <a:t> 안에 부품들을 고정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/>
              <a:t>② </a:t>
            </a:r>
            <a:r>
              <a:rPr lang="ko-KR" altLang="en-US" sz="1600" dirty="0"/>
              <a:t>리튬 이온이 들어가는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ko-KR" altLang="en-US" sz="1600" dirty="0" err="1"/>
              <a:t>라즈베리파이용</a:t>
            </a:r>
            <a:r>
              <a:rPr lang="ko-KR" altLang="en-US" sz="1600" dirty="0"/>
              <a:t> 배터리 사용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00" dirty="0"/>
          </a:p>
          <a:p>
            <a:pPr marL="0" indent="0">
              <a:buNone/>
            </a:pPr>
            <a:r>
              <a:rPr lang="ko-KR" altLang="ko-KR" sz="1600" dirty="0"/>
              <a:t>③</a:t>
            </a:r>
            <a:r>
              <a:rPr lang="en-US" altLang="ko-KR" sz="1600" dirty="0"/>
              <a:t> BNO055</a:t>
            </a:r>
            <a:r>
              <a:rPr lang="ko-KR" altLang="en-US" sz="1600" dirty="0"/>
              <a:t>센서와 </a:t>
            </a:r>
            <a:r>
              <a:rPr lang="en-US" altLang="ko-KR" sz="1600" dirty="0"/>
              <a:t>EBIMU-</a:t>
            </a:r>
          </a:p>
          <a:p>
            <a:pPr marL="0" indent="0">
              <a:buNone/>
            </a:pPr>
            <a:r>
              <a:rPr lang="en-US" altLang="ko-KR" sz="1600" dirty="0"/>
              <a:t>    9DOFV5-R3</a:t>
            </a:r>
            <a:r>
              <a:rPr lang="ko-KR" altLang="en-US" sz="1600" dirty="0"/>
              <a:t>센서를</a:t>
            </a:r>
            <a:r>
              <a:rPr lang="en-US" altLang="ko-KR" sz="1600" dirty="0"/>
              <a:t> </a:t>
            </a:r>
            <a:r>
              <a:rPr lang="ko-KR" altLang="en-US" sz="1600" dirty="0"/>
              <a:t>동시에 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    사용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8F57AFF-33ED-708A-149A-E0D49F93CF27}"/>
              </a:ext>
            </a:extLst>
          </p:cNvPr>
          <p:cNvSpPr/>
          <p:nvPr/>
        </p:nvSpPr>
        <p:spPr>
          <a:xfrm>
            <a:off x="3383364" y="3428293"/>
            <a:ext cx="523136" cy="58475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9E2EF05-0E88-65D0-B8E6-5E4D8B82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48" y="2760940"/>
            <a:ext cx="4342353" cy="29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476"/>
            <a:ext cx="2743200" cy="365125"/>
          </a:xfrm>
        </p:spPr>
        <p:txBody>
          <a:bodyPr/>
          <a:lstStyle/>
          <a:p>
            <a:fld id="{B941DBB2-B504-4244-9219-4ECCEC18181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동체 내구성 강화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DCD780-4581-33D7-00DF-CF2A2617CAD5}"/>
              </a:ext>
            </a:extLst>
          </p:cNvPr>
          <p:cNvSpPr txBox="1">
            <a:spLocks/>
          </p:cNvSpPr>
          <p:nvPr/>
        </p:nvSpPr>
        <p:spPr>
          <a:xfrm>
            <a:off x="442116" y="1942169"/>
            <a:ext cx="4642944" cy="2973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/>
              <a:t>① </a:t>
            </a:r>
            <a:r>
              <a:rPr lang="ko-KR" altLang="en-US" sz="1600" dirty="0"/>
              <a:t>모든 마운트들을 지관에 직접 체결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400" dirty="0"/>
          </a:p>
          <a:p>
            <a:pPr marL="0" indent="0">
              <a:buNone/>
            </a:pPr>
            <a:r>
              <a:rPr lang="en-US" altLang="ko-KR" sz="1600" dirty="0"/>
              <a:t>   </a:t>
            </a:r>
            <a:r>
              <a:rPr lang="ko-KR" altLang="en-US" sz="1600" dirty="0"/>
              <a:t> → 지관이 파손되어 엔진이 동체와 분리됨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ko-KR" sz="1600" dirty="0">
                <a:sym typeface="Wingdings" panose="05000000000000000000" pitchFamily="2" charset="2"/>
              </a:rPr>
              <a:t>②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회수장치와 </a:t>
            </a:r>
            <a:r>
              <a:rPr lang="ko-KR" altLang="en-US" sz="1600" dirty="0" err="1">
                <a:sym typeface="Wingdings" panose="05000000000000000000" pitchFamily="2" charset="2"/>
              </a:rPr>
              <a:t>에비오닉스의</a:t>
            </a:r>
            <a:r>
              <a:rPr lang="ko-KR" altLang="en-US" sz="1600" dirty="0">
                <a:sym typeface="Wingdings" panose="05000000000000000000" pitchFamily="2" charset="2"/>
              </a:rPr>
              <a:t> 서포트로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sym typeface="Wingdings" panose="05000000000000000000" pitchFamily="2" charset="2"/>
              </a:rPr>
              <a:t>알루미늄 빔으로 사용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   </a:t>
            </a:r>
            <a:r>
              <a:rPr lang="ko-KR" altLang="ko-KR" sz="1600" dirty="0">
                <a:sym typeface="Wingdings" panose="05000000000000000000" pitchFamily="2" charset="2"/>
              </a:rPr>
              <a:t>→</a:t>
            </a:r>
            <a:r>
              <a:rPr lang="ko-KR" altLang="en-US" sz="1600" dirty="0">
                <a:sym typeface="Wingdings" panose="05000000000000000000" pitchFamily="2" charset="2"/>
              </a:rPr>
              <a:t> 변형이 되기 쉽고 정확한 길이로 재단이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      </a:t>
            </a:r>
            <a:r>
              <a:rPr lang="ko-KR" altLang="en-US" sz="1600" dirty="0">
                <a:sym typeface="Wingdings" panose="05000000000000000000" pitchFamily="2" charset="2"/>
              </a:rPr>
              <a:t>어려움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30DE3-44DC-AE73-A8BA-27B5761D7CF4}"/>
              </a:ext>
            </a:extLst>
          </p:cNvPr>
          <p:cNvSpPr txBox="1"/>
          <p:nvPr/>
        </p:nvSpPr>
        <p:spPr>
          <a:xfrm>
            <a:off x="574858" y="1690688"/>
            <a:ext cx="2629214" cy="70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2022</a:t>
            </a:r>
            <a:r>
              <a:rPr lang="ko-KR" altLang="en-US" b="1" dirty="0"/>
              <a:t>년 로켓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E1FE02-9EFF-2E36-48D2-B95394208E34}"/>
              </a:ext>
            </a:extLst>
          </p:cNvPr>
          <p:cNvSpPr/>
          <p:nvPr/>
        </p:nvSpPr>
        <p:spPr>
          <a:xfrm>
            <a:off x="330106" y="2281824"/>
            <a:ext cx="4653567" cy="3667155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5AA806-5271-41FD-302F-60F4DD013EE5}"/>
              </a:ext>
            </a:extLst>
          </p:cNvPr>
          <p:cNvSpPr/>
          <p:nvPr/>
        </p:nvSpPr>
        <p:spPr>
          <a:xfrm>
            <a:off x="5711843" y="2432514"/>
            <a:ext cx="3870749" cy="93938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14B30-0EF9-B678-97C8-7F115840FA5C}"/>
              </a:ext>
            </a:extLst>
          </p:cNvPr>
          <p:cNvSpPr txBox="1"/>
          <p:nvPr/>
        </p:nvSpPr>
        <p:spPr>
          <a:xfrm>
            <a:off x="5711843" y="1595773"/>
            <a:ext cx="2347684" cy="71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2023</a:t>
            </a:r>
            <a:r>
              <a:rPr lang="ko-KR" altLang="en-US" b="1" dirty="0"/>
              <a:t>년 로켓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0B5E9E6-7053-277A-14B1-182AEB2029D9}"/>
              </a:ext>
            </a:extLst>
          </p:cNvPr>
          <p:cNvSpPr txBox="1">
            <a:spLocks/>
          </p:cNvSpPr>
          <p:nvPr/>
        </p:nvSpPr>
        <p:spPr>
          <a:xfrm>
            <a:off x="5711843" y="2580280"/>
            <a:ext cx="3980547" cy="728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① </a:t>
            </a:r>
            <a:r>
              <a:rPr lang="ko-KR" altLang="en-US" sz="1600" dirty="0">
                <a:sym typeface="Wingdings" panose="05000000000000000000" pitchFamily="2" charset="2"/>
              </a:rPr>
              <a:t>서포트로 스탠드 오프를 사용하여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  </a:t>
            </a:r>
            <a:r>
              <a:rPr lang="ko-KR" altLang="en-US" sz="1600" dirty="0">
                <a:sym typeface="Wingdings" panose="05000000000000000000" pitchFamily="2" charset="2"/>
              </a:rPr>
              <a:t> 견고하고 단단하게 체결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8F57AFF-33ED-708A-149A-E0D49F93CF27}"/>
              </a:ext>
            </a:extLst>
          </p:cNvPr>
          <p:cNvSpPr/>
          <p:nvPr/>
        </p:nvSpPr>
        <p:spPr>
          <a:xfrm>
            <a:off x="4968650" y="3189713"/>
            <a:ext cx="706000" cy="11347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41CC2B-89BB-61B7-367F-23CD6DFE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365" y="2580280"/>
            <a:ext cx="2305403" cy="27286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90A32A-1BA9-3710-E893-76C75DE55B36}"/>
              </a:ext>
            </a:extLst>
          </p:cNvPr>
          <p:cNvSpPr/>
          <p:nvPr/>
        </p:nvSpPr>
        <p:spPr>
          <a:xfrm>
            <a:off x="5758365" y="3842972"/>
            <a:ext cx="3920590" cy="93938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0B351-148D-3B99-6182-D7674C82AAC4}"/>
              </a:ext>
            </a:extLst>
          </p:cNvPr>
          <p:cNvSpPr txBox="1"/>
          <p:nvPr/>
        </p:nvSpPr>
        <p:spPr>
          <a:xfrm>
            <a:off x="5758365" y="3992838"/>
            <a:ext cx="4190173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ko-KR" sz="1600" dirty="0">
                <a:sym typeface="Wingdings" panose="05000000000000000000" pitchFamily="2" charset="2"/>
              </a:rPr>
              <a:t>②</a:t>
            </a:r>
            <a:r>
              <a:rPr lang="en-US" altLang="ko-KR" sz="18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지관과의 직접적인 연결 없이 </a:t>
            </a:r>
            <a:r>
              <a:rPr lang="ko-KR" altLang="en-US" sz="1600" dirty="0" err="1">
                <a:sym typeface="Wingdings" panose="05000000000000000000" pitchFamily="2" charset="2"/>
              </a:rPr>
              <a:t>커플러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sym typeface="Wingdings" panose="05000000000000000000" pitchFamily="2" charset="2"/>
              </a:rPr>
              <a:t>자체의 체결로 고정되어 사고 예방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C6FAC32-EBDB-D7A2-2427-A59E48EDE63D}"/>
              </a:ext>
            </a:extLst>
          </p:cNvPr>
          <p:cNvSpPr/>
          <p:nvPr/>
        </p:nvSpPr>
        <p:spPr>
          <a:xfrm>
            <a:off x="10340368" y="2634315"/>
            <a:ext cx="465517" cy="120865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B09EE5D-64A1-16F9-0BE3-12680192B4D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9582592" y="2902208"/>
            <a:ext cx="666507" cy="336435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5D2F84F9-7B81-87DE-D558-475961EC387C}"/>
              </a:ext>
            </a:extLst>
          </p:cNvPr>
          <p:cNvSpPr/>
          <p:nvPr/>
        </p:nvSpPr>
        <p:spPr>
          <a:xfrm>
            <a:off x="10730275" y="3786609"/>
            <a:ext cx="547915" cy="43222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5B3CFDF-A9E8-B603-080C-198F3BADD2E8}"/>
              </a:ext>
            </a:extLst>
          </p:cNvPr>
          <p:cNvCxnSpPr>
            <a:cxnSpLocks/>
          </p:cNvCxnSpPr>
          <p:nvPr/>
        </p:nvCxnSpPr>
        <p:spPr>
          <a:xfrm flipV="1">
            <a:off x="9678955" y="4048396"/>
            <a:ext cx="1006628" cy="191085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31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내용 개체 틀 1063">
            <a:extLst>
              <a:ext uri="{FF2B5EF4-FFF2-40B4-BE49-F238E27FC236}">
                <a16:creationId xmlns:a16="http://schemas.microsoft.com/office/drawing/2014/main" id="{01CC4ED6-E84D-5F98-20B5-E67E320F1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03" y="3867006"/>
            <a:ext cx="5054280" cy="215755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9455B0-5D29-B9B6-2940-CFACCB288903}"/>
                  </a:ext>
                </a:extLst>
              </p:cNvPr>
              <p:cNvSpPr txBox="1"/>
              <p:nvPr/>
            </p:nvSpPr>
            <p:spPr>
              <a:xfrm>
                <a:off x="10318632" y="2529585"/>
                <a:ext cx="396266" cy="25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altLang="ko-KR" sz="105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9455B0-5D29-B9B6-2940-CFACCB288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632" y="2529585"/>
                <a:ext cx="396266" cy="2585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회수 장치 구조 및 기능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A3CD99-9491-7C44-253F-675B27EAFBD0}"/>
              </a:ext>
            </a:extLst>
          </p:cNvPr>
          <p:cNvSpPr/>
          <p:nvPr/>
        </p:nvSpPr>
        <p:spPr>
          <a:xfrm>
            <a:off x="350139" y="1690688"/>
            <a:ext cx="5310558" cy="388990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596D2D-7FD2-389B-3605-D3B9C79B5ECF}"/>
              </a:ext>
            </a:extLst>
          </p:cNvPr>
          <p:cNvSpPr txBox="1">
            <a:spLocks/>
          </p:cNvSpPr>
          <p:nvPr/>
        </p:nvSpPr>
        <p:spPr>
          <a:xfrm>
            <a:off x="583960" y="2322669"/>
            <a:ext cx="4451067" cy="50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스프링과 걸쇠를 이용한 기계적 사출방식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D3529-AAC2-3157-A536-152F9CBAA1D3}"/>
              </a:ext>
            </a:extLst>
          </p:cNvPr>
          <p:cNvSpPr txBox="1"/>
          <p:nvPr/>
        </p:nvSpPr>
        <p:spPr>
          <a:xfrm>
            <a:off x="583957" y="1817010"/>
            <a:ext cx="73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</a:t>
            </a:r>
            <a:endParaRPr lang="en-US" altLang="ko-KR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9A19E3-BD9B-C071-DF10-66067EA2AA2C}"/>
              </a:ext>
            </a:extLst>
          </p:cNvPr>
          <p:cNvGrpSpPr/>
          <p:nvPr/>
        </p:nvGrpSpPr>
        <p:grpSpPr>
          <a:xfrm>
            <a:off x="6083762" y="1684569"/>
            <a:ext cx="5159483" cy="2157557"/>
            <a:chOff x="1376218" y="886691"/>
            <a:chExt cx="4704314" cy="317167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9D7AEFB-FBB2-8BC2-997B-748E2038EDF5}"/>
                </a:ext>
              </a:extLst>
            </p:cNvPr>
            <p:cNvGrpSpPr/>
            <p:nvPr/>
          </p:nvGrpSpPr>
          <p:grpSpPr>
            <a:xfrm>
              <a:off x="1376218" y="886691"/>
              <a:ext cx="2903159" cy="3171679"/>
              <a:chOff x="757381" y="795337"/>
              <a:chExt cx="4821383" cy="5267325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DF1956B-A994-2169-5167-9B72BD108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7381" y="795337"/>
                <a:ext cx="4524375" cy="5267325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954E3FD-899D-6392-CFF4-0E030BE4F63E}"/>
                  </a:ext>
                </a:extLst>
              </p:cNvPr>
              <p:cNvSpPr/>
              <p:nvPr/>
            </p:nvSpPr>
            <p:spPr>
              <a:xfrm>
                <a:off x="2151670" y="2194560"/>
                <a:ext cx="1323050" cy="155883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95633A5E-E458-E3AC-78B9-DB0BC8910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4720" y="1283855"/>
                <a:ext cx="2104044" cy="91070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6E054483-1145-D802-2E76-06D33EFEA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4720" y="3753394"/>
                <a:ext cx="2104044" cy="80482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DE24015-F27E-EA28-A055-7558D2FA8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402" t="27166" r="35097" b="40920"/>
            <a:stretch/>
          </p:blipFill>
          <p:spPr>
            <a:xfrm>
              <a:off x="4279376" y="1212777"/>
              <a:ext cx="1801156" cy="1939706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7331334-9CF5-CCF2-F9D0-01AAB3D4C003}"/>
              </a:ext>
            </a:extLst>
          </p:cNvPr>
          <p:cNvCxnSpPr>
            <a:cxnSpLocks/>
          </p:cNvCxnSpPr>
          <p:nvPr/>
        </p:nvCxnSpPr>
        <p:spPr>
          <a:xfrm flipH="1" flipV="1">
            <a:off x="9912232" y="2365413"/>
            <a:ext cx="462037" cy="103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4EC016D-7BBF-9475-311F-2AFA714D3B19}"/>
              </a:ext>
            </a:extLst>
          </p:cNvPr>
          <p:cNvCxnSpPr>
            <a:cxnSpLocks/>
          </p:cNvCxnSpPr>
          <p:nvPr/>
        </p:nvCxnSpPr>
        <p:spPr>
          <a:xfrm flipH="1">
            <a:off x="9912232" y="2365413"/>
            <a:ext cx="4767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7DC6BC62-5990-FF59-7F2C-9CB5402886B6}"/>
              </a:ext>
            </a:extLst>
          </p:cNvPr>
          <p:cNvSpPr/>
          <p:nvPr/>
        </p:nvSpPr>
        <p:spPr>
          <a:xfrm>
            <a:off x="10143250" y="2358742"/>
            <a:ext cx="3611" cy="58203"/>
          </a:xfrm>
          <a:custGeom>
            <a:avLst/>
            <a:gdLst>
              <a:gd name="connsiteX0" fmla="*/ 2382 w 2382"/>
              <a:gd name="connsiteY0" fmla="*/ 0 h 57150"/>
              <a:gd name="connsiteX1" fmla="*/ 0 w 2382"/>
              <a:gd name="connsiteY1" fmla="*/ 57150 h 57150"/>
              <a:gd name="connsiteX2" fmla="*/ 0 w 2382"/>
              <a:gd name="connsiteY2" fmla="*/ 57150 h 57150"/>
              <a:gd name="connsiteX3" fmla="*/ 2382 w 2382"/>
              <a:gd name="connsiteY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2" h="57150">
                <a:moveTo>
                  <a:pt x="2382" y="0"/>
                </a:moveTo>
                <a:lnTo>
                  <a:pt x="0" y="57150"/>
                </a:lnTo>
                <a:lnTo>
                  <a:pt x="0" y="57150"/>
                </a:lnTo>
                <a:lnTo>
                  <a:pt x="2382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F55D26F-1595-68BA-0380-CC167DFB34A5}"/>
                  </a:ext>
                </a:extLst>
              </p:cNvPr>
              <p:cNvSpPr/>
              <p:nvPr/>
            </p:nvSpPr>
            <p:spPr>
              <a:xfrm>
                <a:off x="10190865" y="2170797"/>
                <a:ext cx="396269" cy="1430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05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𝛌</m:t>
                      </m:r>
                    </m:oMath>
                  </m:oMathPara>
                </a14:m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F55D26F-1595-68BA-0380-CC167DFB3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865" y="2170797"/>
                <a:ext cx="396269" cy="143085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285F06E-82B1-AF5E-B0D5-6529EF15EB03}"/>
              </a:ext>
            </a:extLst>
          </p:cNvPr>
          <p:cNvCxnSpPr>
            <a:cxnSpLocks/>
          </p:cNvCxnSpPr>
          <p:nvPr/>
        </p:nvCxnSpPr>
        <p:spPr>
          <a:xfrm flipV="1">
            <a:off x="10190865" y="2449213"/>
            <a:ext cx="0" cy="300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09A0E10-B13E-1E14-D629-88E64E7C2204}"/>
              </a:ext>
            </a:extLst>
          </p:cNvPr>
          <p:cNvSpPr/>
          <p:nvPr/>
        </p:nvSpPr>
        <p:spPr>
          <a:xfrm>
            <a:off x="10320124" y="2598983"/>
            <a:ext cx="396269" cy="1430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DB33EB-4808-0F8A-A0CA-D5B38095A99E}"/>
                  </a:ext>
                </a:extLst>
              </p:cNvPr>
              <p:cNvSpPr txBox="1"/>
              <p:nvPr/>
            </p:nvSpPr>
            <p:spPr>
              <a:xfrm>
                <a:off x="520700" y="3258706"/>
                <a:ext cx="5491760" cy="2559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작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건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ea typeface="+mj-ea"/>
                        </a:rPr>
                        <m:t>0  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ea typeface="+mj-ea"/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ea typeface="+mj-ea"/>
                        </a:rPr>
                        <m:t>  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ko-KR" sz="1600" b="0" dirty="0">
                  <a:ea typeface="Cambria Math" panose="02040503050406030204" pitchFamily="18" charset="0"/>
                </a:endParaRPr>
              </a:p>
              <a:p>
                <a:endParaRPr lang="en-US" altLang="ko-KR" sz="1600" dirty="0"/>
              </a:p>
              <a:p>
                <a:r>
                  <a:rPr lang="ko-KR" altLang="en-US" sz="1600" dirty="0"/>
                  <a:t>모터의 회전에 의해 걸쇠와 지면 간의 각도 </a:t>
                </a:r>
                <a14:m>
                  <m:oMath xmlns:m="http://schemas.openxmlformats.org/officeDocument/2006/math"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증</m:t>
                    </m:r>
                  </m:oMath>
                </a14:m>
                <a:r>
                  <a:rPr lang="ko-KR" altLang="en-US" sz="1600" dirty="0"/>
                  <a:t>가</a:t>
                </a:r>
                <a:endParaRPr lang="en-US" altLang="ko-KR" sz="1600" dirty="0"/>
              </a:p>
              <a:p>
                <a:endParaRPr lang="en-US" altLang="ko-KR" sz="1600" dirty="0"/>
              </a:p>
              <a:p>
                <a:r>
                  <a:rPr lang="ko-KR" altLang="en-US" sz="1600" dirty="0"/>
                  <a:t>경사각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0.3824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=20.94[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altLang="ko-KR" sz="1600" dirty="0"/>
              </a:p>
              <a:p>
                <a:endParaRPr lang="en-US" altLang="ko-KR" sz="1600" dirty="0"/>
              </a:p>
              <a:p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걸쇠가 </a:t>
                </a:r>
                <a:r>
                  <a:rPr lang="en-US" altLang="ko-KR" sz="1600" dirty="0"/>
                  <a:t>20.94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이상으로 회전하면 장치가 작동하므로</a:t>
                </a:r>
                <a:endParaRPr lang="en-US" altLang="ko-KR" sz="1600" dirty="0"/>
              </a:p>
              <a:p>
                <a:r>
                  <a:rPr lang="en-US" altLang="ko-KR" sz="1600" dirty="0"/>
                  <a:t>  </a:t>
                </a:r>
                <a:r>
                  <a:rPr lang="ko-KR" altLang="en-US" sz="1600" dirty="0"/>
                  <a:t> 안정적인 사출을 위해 걸쇠의 회전각을 약 </a:t>
                </a:r>
                <a:r>
                  <a:rPr lang="en-US" altLang="ko-KR" sz="1600" dirty="0"/>
                  <a:t>35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ko-KR" altLang="en-US" sz="1600" dirty="0"/>
                  <a:t>로</a:t>
                </a:r>
                <a:endParaRPr lang="en-US" altLang="ko-KR" sz="1600" dirty="0"/>
              </a:p>
              <a:p>
                <a:r>
                  <a:rPr lang="en-US" altLang="ko-KR" sz="1600" dirty="0"/>
                  <a:t>  </a:t>
                </a:r>
                <a:r>
                  <a:rPr lang="ko-KR" altLang="en-US" sz="1600" dirty="0"/>
                  <a:t> 설계하였다</a:t>
                </a:r>
                <a:r>
                  <a:rPr lang="en-US" altLang="ko-KR" sz="1600" dirty="0"/>
                  <a:t>.</a:t>
                </a:r>
              </a:p>
              <a:p>
                <a:endParaRPr lang="en-US" altLang="ko-KR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DB33EB-4808-0F8A-A0CA-D5B38095A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0" y="3258706"/>
                <a:ext cx="5491760" cy="2559227"/>
              </a:xfrm>
              <a:prstGeom prst="rect">
                <a:avLst/>
              </a:prstGeom>
              <a:blipFill>
                <a:blip r:embed="rId9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1641D75-72CF-E4BB-3F78-40C2D1ED9864}"/>
              </a:ext>
            </a:extLst>
          </p:cNvPr>
          <p:cNvSpPr txBox="1"/>
          <p:nvPr/>
        </p:nvSpPr>
        <p:spPr>
          <a:xfrm>
            <a:off x="592002" y="2889374"/>
            <a:ext cx="193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걸쇠 작동 조건</a:t>
            </a:r>
            <a:endParaRPr lang="en-US" altLang="ko-K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AA283B-E628-35B3-6F2A-DEC8739413F8}"/>
                  </a:ext>
                </a:extLst>
              </p:cNvPr>
              <p:cNvSpPr txBox="1"/>
              <p:nvPr/>
            </p:nvSpPr>
            <p:spPr>
              <a:xfrm>
                <a:off x="693935" y="5504001"/>
                <a:ext cx="4622966" cy="120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/>
              </a:p>
              <a:p>
                <a:r>
                  <a:rPr lang="en-US" altLang="ko-KR" sz="1200" dirty="0"/>
                  <a:t>*</a:t>
                </a:r>
                <a:r>
                  <a:rPr lang="ko-KR" altLang="en-US" sz="1200" dirty="0"/>
                  <a:t>마찰계수 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200" dirty="0"/>
                  <a:t> : </a:t>
                </a:r>
                <a:r>
                  <a:rPr lang="ko-KR" altLang="en-US" sz="1200" dirty="0"/>
                  <a:t>밀도 </a:t>
                </a:r>
                <a:r>
                  <a:rPr lang="en-US" altLang="ko-KR" sz="1200" dirty="0"/>
                  <a:t>70% PLA </a:t>
                </a:r>
                <a:r>
                  <a:rPr lang="ko-KR" altLang="en-US" sz="1200" dirty="0" err="1"/>
                  <a:t>출력시</a:t>
                </a:r>
                <a:r>
                  <a:rPr lang="ko-KR" altLang="en-US" sz="1200" dirty="0"/>
                  <a:t> 약 </a:t>
                </a:r>
                <a:r>
                  <a:rPr lang="en-US" altLang="ko-KR" sz="1200" dirty="0"/>
                  <a:t>0.3824</a:t>
                </a:r>
              </a:p>
              <a:p>
                <a:r>
                  <a:rPr lang="ko-KR" altLang="en-US" sz="1200" dirty="0"/>
                  <a:t>걸쇠와 지면사이의 각도 </a:t>
                </a:r>
                <a:r>
                  <a:rPr lang="en-US" altLang="ko-KR" sz="12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ko-KR" sz="1200" dirty="0"/>
              </a:p>
              <a:p>
                <a:r>
                  <a:rPr lang="ko-KR" altLang="en-US" sz="1200" dirty="0" err="1"/>
                  <a:t>스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프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링</m:t>
                    </m:r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힘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ko-KR" sz="1200" dirty="0"/>
              </a:p>
              <a:p>
                <a:r>
                  <a:rPr lang="ko-KR" altLang="en-US" sz="1200" dirty="0"/>
                  <a:t>수</a:t>
                </a:r>
                <a14:m>
                  <m:oMath xmlns:m="http://schemas.openxmlformats.org/officeDocument/2006/math"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평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200" dirty="0"/>
              </a:p>
              <a:p>
                <a:r>
                  <a:rPr lang="ko-KR" altLang="en-US" sz="1200" dirty="0"/>
                  <a:t>경사각</a:t>
                </a:r>
                <a:r>
                  <a:rPr lang="en-US" altLang="ko-KR" sz="12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0.3824</m:t>
                            </m:r>
                          </m:e>
                        </m:d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=20.94[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AA283B-E628-35B3-6F2A-DEC873941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35" y="5504001"/>
                <a:ext cx="4622966" cy="1203856"/>
              </a:xfrm>
              <a:prstGeom prst="rect">
                <a:avLst/>
              </a:prstGeom>
              <a:blipFill>
                <a:blip r:embed="rId10"/>
                <a:stretch>
                  <a:fillRect l="-132" b="-3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TextBox 1051">
                <a:extLst>
                  <a:ext uri="{FF2B5EF4-FFF2-40B4-BE49-F238E27FC236}">
                    <a16:creationId xmlns:a16="http://schemas.microsoft.com/office/drawing/2014/main" id="{C1155AB2-B5B7-0CDF-5C4A-7BB9E2683EC1}"/>
                  </a:ext>
                </a:extLst>
              </p:cNvPr>
              <p:cNvSpPr txBox="1"/>
              <p:nvPr/>
            </p:nvSpPr>
            <p:spPr>
              <a:xfrm>
                <a:off x="10318632" y="2535946"/>
                <a:ext cx="396266" cy="25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altLang="ko-KR" sz="105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52" name="TextBox 1051">
                <a:extLst>
                  <a:ext uri="{FF2B5EF4-FFF2-40B4-BE49-F238E27FC236}">
                    <a16:creationId xmlns:a16="http://schemas.microsoft.com/office/drawing/2014/main" id="{C1155AB2-B5B7-0CDF-5C4A-7BB9E2683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632" y="2535946"/>
                <a:ext cx="396266" cy="2585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CBF71C99-6A94-E4BC-346B-BA6B873D0D9B}"/>
              </a:ext>
            </a:extLst>
          </p:cNvPr>
          <p:cNvGrpSpPr/>
          <p:nvPr/>
        </p:nvGrpSpPr>
        <p:grpSpPr>
          <a:xfrm>
            <a:off x="10065149" y="3678241"/>
            <a:ext cx="1409301" cy="1330979"/>
            <a:chOff x="10074431" y="3842126"/>
            <a:chExt cx="1409301" cy="1330979"/>
          </a:xfrm>
        </p:grpSpPr>
        <p:cxnSp>
          <p:nvCxnSpPr>
            <p:cNvPr id="1034" name="직선 연결선 1033">
              <a:extLst>
                <a:ext uri="{FF2B5EF4-FFF2-40B4-BE49-F238E27FC236}">
                  <a16:creationId xmlns:a16="http://schemas.microsoft.com/office/drawing/2014/main" id="{9E23A846-E2EF-93C4-0989-8051C963D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6399" y="4799760"/>
              <a:ext cx="472676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직선 연결선 1036">
              <a:extLst>
                <a:ext uri="{FF2B5EF4-FFF2-40B4-BE49-F238E27FC236}">
                  <a16:creationId xmlns:a16="http://schemas.microsoft.com/office/drawing/2014/main" id="{86B14E76-D1FE-3745-DFA8-576C6C5FE25C}"/>
                </a:ext>
              </a:extLst>
            </p:cNvPr>
            <p:cNvCxnSpPr>
              <a:cxnSpLocks/>
            </p:cNvCxnSpPr>
            <p:nvPr/>
          </p:nvCxnSpPr>
          <p:spPr>
            <a:xfrm>
              <a:off x="10074431" y="4785759"/>
              <a:ext cx="53617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0" name="자유형: 도형 1039">
              <a:extLst>
                <a:ext uri="{FF2B5EF4-FFF2-40B4-BE49-F238E27FC236}">
                  <a16:creationId xmlns:a16="http://schemas.microsoft.com/office/drawing/2014/main" id="{D51CE74A-35C2-ECA6-8F51-EB26904E8EB7}"/>
                </a:ext>
              </a:extLst>
            </p:cNvPr>
            <p:cNvSpPr/>
            <p:nvPr/>
          </p:nvSpPr>
          <p:spPr>
            <a:xfrm>
              <a:off x="10319556" y="4775200"/>
              <a:ext cx="9545" cy="66687"/>
            </a:xfrm>
            <a:custGeom>
              <a:avLst/>
              <a:gdLst>
                <a:gd name="connsiteX0" fmla="*/ 0 w 9545"/>
                <a:gd name="connsiteY0" fmla="*/ 0 h 66687"/>
                <a:gd name="connsiteX1" fmla="*/ 9525 w 9545"/>
                <a:gd name="connsiteY1" fmla="*/ 66675 h 66687"/>
                <a:gd name="connsiteX2" fmla="*/ 0 w 9545"/>
                <a:gd name="connsiteY2" fmla="*/ 0 h 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5" h="66687">
                  <a:moveTo>
                    <a:pt x="0" y="0"/>
                  </a:moveTo>
                  <a:cubicBezTo>
                    <a:pt x="0" y="0"/>
                    <a:pt x="8996" y="65617"/>
                    <a:pt x="9525" y="66675"/>
                  </a:cubicBezTo>
                  <a:cubicBezTo>
                    <a:pt x="10054" y="67733"/>
                    <a:pt x="0" y="0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1" name="직사각형 1040">
                  <a:extLst>
                    <a:ext uri="{FF2B5EF4-FFF2-40B4-BE49-F238E27FC236}">
                      <a16:creationId xmlns:a16="http://schemas.microsoft.com/office/drawing/2014/main" id="{61BF2CDE-0BBB-6A4E-95F6-3A7CDA97ED2C}"/>
                    </a:ext>
                  </a:extLst>
                </p:cNvPr>
                <p:cNvSpPr/>
                <p:nvPr/>
              </p:nvSpPr>
              <p:spPr>
                <a:xfrm>
                  <a:off x="10480884" y="4584578"/>
                  <a:ext cx="396269" cy="14308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ko-KR" altLang="en-US" sz="105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𝛌</m:t>
                        </m:r>
                      </m:oMath>
                    </m:oMathPara>
                  </a14:m>
                  <a:endParaRPr lang="ko-KR" altLang="en-US" sz="105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41" name="직사각형 1040">
                  <a:extLst>
                    <a:ext uri="{FF2B5EF4-FFF2-40B4-BE49-F238E27FC236}">
                      <a16:creationId xmlns:a16="http://schemas.microsoft.com/office/drawing/2014/main" id="{61BF2CDE-0BBB-6A4E-95F6-3A7CDA97ED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884" y="4584578"/>
                  <a:ext cx="396269" cy="143085"/>
                </a:xfrm>
                <a:prstGeom prst="rect">
                  <a:avLst/>
                </a:prstGeom>
                <a:blipFill>
                  <a:blip r:embed="rId12"/>
                  <a:stretch>
                    <a:fillRect b="-1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3" name="직선 화살표 연결선 1042">
              <a:extLst>
                <a:ext uri="{FF2B5EF4-FFF2-40B4-BE49-F238E27FC236}">
                  <a16:creationId xmlns:a16="http://schemas.microsoft.com/office/drawing/2014/main" id="{29936C19-7D2E-0336-2A51-42F28F06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7134" y="4841887"/>
              <a:ext cx="0" cy="3008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9C9ED0FB-D53D-C500-4433-37F0923FA227}"/>
                    </a:ext>
                  </a:extLst>
                </p:cNvPr>
                <p:cNvSpPr txBox="1"/>
                <p:nvPr/>
              </p:nvSpPr>
              <p:spPr>
                <a:xfrm>
                  <a:off x="11034701" y="3842126"/>
                  <a:ext cx="396266" cy="2585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altLang="ko-KR" sz="105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</m:oMath>
                    </m:oMathPara>
                  </a14:m>
                  <a:endParaRPr lang="ko-KR" altLang="en-US" sz="105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9C9ED0FB-D53D-C500-4433-37F0923FA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4701" y="3842126"/>
                  <a:ext cx="396266" cy="2585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53D82B43-D217-81BB-A895-36B15C3C2437}"/>
                </a:ext>
              </a:extLst>
            </p:cNvPr>
            <p:cNvGrpSpPr/>
            <p:nvPr/>
          </p:nvGrpSpPr>
          <p:grpSpPr>
            <a:xfrm>
              <a:off x="10103650" y="4914512"/>
              <a:ext cx="396269" cy="258593"/>
              <a:chOff x="10705043" y="3567939"/>
              <a:chExt cx="396269" cy="258593"/>
            </a:xfrm>
          </p:grpSpPr>
          <p:sp>
            <p:nvSpPr>
              <p:cNvPr id="1050" name="직사각형 1049">
                <a:extLst>
                  <a:ext uri="{FF2B5EF4-FFF2-40B4-BE49-F238E27FC236}">
                    <a16:creationId xmlns:a16="http://schemas.microsoft.com/office/drawing/2014/main" id="{43C301E8-AA37-7A35-A07E-4592D39CF180}"/>
                  </a:ext>
                </a:extLst>
              </p:cNvPr>
              <p:cNvSpPr/>
              <p:nvPr/>
            </p:nvSpPr>
            <p:spPr>
              <a:xfrm>
                <a:off x="10705043" y="3626394"/>
                <a:ext cx="396269" cy="14308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9" name="TextBox 1048">
                    <a:extLst>
                      <a:ext uri="{FF2B5EF4-FFF2-40B4-BE49-F238E27FC236}">
                        <a16:creationId xmlns:a16="http://schemas.microsoft.com/office/drawing/2014/main" id="{0B601209-CBDC-3ACA-EBAA-186188CECC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705043" y="3567939"/>
                    <a:ext cx="396266" cy="2585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0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5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altLang="ko-KR" sz="105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05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9" name="TextBox 1048">
                    <a:extLst>
                      <a:ext uri="{FF2B5EF4-FFF2-40B4-BE49-F238E27FC236}">
                        <a16:creationId xmlns:a16="http://schemas.microsoft.com/office/drawing/2014/main" id="{0B601209-CBDC-3ACA-EBAA-186188CECC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05043" y="3567939"/>
                    <a:ext cx="396266" cy="2585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5" name="직선 화살표 연결선 1054">
              <a:extLst>
                <a:ext uri="{FF2B5EF4-FFF2-40B4-BE49-F238E27FC236}">
                  <a16:creationId xmlns:a16="http://schemas.microsoft.com/office/drawing/2014/main" id="{03208614-469D-203B-24E6-8B5EE5735880}"/>
                </a:ext>
              </a:extLst>
            </p:cNvPr>
            <p:cNvCxnSpPr/>
            <p:nvPr/>
          </p:nvCxnSpPr>
          <p:spPr>
            <a:xfrm>
              <a:off x="10647364" y="4916099"/>
              <a:ext cx="39031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05277E67-C9CD-4943-8E44-86667336D412}"/>
                </a:ext>
              </a:extLst>
            </p:cNvPr>
            <p:cNvGrpSpPr/>
            <p:nvPr/>
          </p:nvGrpSpPr>
          <p:grpSpPr>
            <a:xfrm>
              <a:off x="11087463" y="4788930"/>
              <a:ext cx="396269" cy="253916"/>
              <a:chOff x="10705043" y="3567939"/>
              <a:chExt cx="396269" cy="253916"/>
            </a:xfrm>
          </p:grpSpPr>
          <p:sp>
            <p:nvSpPr>
              <p:cNvPr id="1057" name="직사각형 1056">
                <a:extLst>
                  <a:ext uri="{FF2B5EF4-FFF2-40B4-BE49-F238E27FC236}">
                    <a16:creationId xmlns:a16="http://schemas.microsoft.com/office/drawing/2014/main" id="{CF773733-7620-D08F-F5B2-51D171AAD807}"/>
                  </a:ext>
                </a:extLst>
              </p:cNvPr>
              <p:cNvSpPr/>
              <p:nvPr/>
            </p:nvSpPr>
            <p:spPr>
              <a:xfrm>
                <a:off x="10705043" y="3626394"/>
                <a:ext cx="396269" cy="14308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8" name="TextBox 1057">
                    <a:extLst>
                      <a:ext uri="{FF2B5EF4-FFF2-40B4-BE49-F238E27FC236}">
                        <a16:creationId xmlns:a16="http://schemas.microsoft.com/office/drawing/2014/main" id="{034C8CD3-9F63-4ED9-FE4D-F9B09E418F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05043" y="3567939"/>
                    <a:ext cx="39626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5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sz="105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ko-KR" altLang="en-US" sz="105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8" name="TextBox 1057">
                    <a:extLst>
                      <a:ext uri="{FF2B5EF4-FFF2-40B4-BE49-F238E27FC236}">
                        <a16:creationId xmlns:a16="http://schemas.microsoft.com/office/drawing/2014/main" id="{034C8CD3-9F63-4ED9-FE4D-F9B09E418F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05043" y="3567939"/>
                    <a:ext cx="396266" cy="25391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" name="KakaoTalk_20230804_193916023">
            <a:hlinkClick r:id="" action="ppaction://media"/>
            <a:extLst>
              <a:ext uri="{FF2B5EF4-FFF2-40B4-BE49-F238E27FC236}">
                <a16:creationId xmlns:a16="http://schemas.microsoft.com/office/drawing/2014/main" id="{EB339D19-B234-D407-C9DB-FADEAD72CA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239471" y="1128331"/>
            <a:ext cx="2820639" cy="49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회수 장치 작동 알고리즘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B386EC-7BB1-B551-115A-020CA609E5AF}"/>
              </a:ext>
            </a:extLst>
          </p:cNvPr>
          <p:cNvGrpSpPr/>
          <p:nvPr/>
        </p:nvGrpSpPr>
        <p:grpSpPr>
          <a:xfrm>
            <a:off x="343357" y="1715818"/>
            <a:ext cx="5382205" cy="4334033"/>
            <a:chOff x="1213843" y="1857866"/>
            <a:chExt cx="5079428" cy="4140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내용 개체 틀 2">
                  <a:extLst>
                    <a:ext uri="{FF2B5EF4-FFF2-40B4-BE49-F238E27FC236}">
                      <a16:creationId xmlns:a16="http://schemas.microsoft.com/office/drawing/2014/main" id="{93651565-0A78-42B9-FCA8-B97E96AD89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19077" y="1886588"/>
                  <a:ext cx="4674194" cy="30859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endParaRPr lang="en-US" altLang="ko-KR" sz="1600" dirty="0">
                    <a:sym typeface="Wingdings" panose="05000000000000000000" pitchFamily="2" charset="2"/>
                  </a:endParaRPr>
                </a:p>
                <a:p>
                  <a:pPr marL="0" indent="0">
                    <a:buNone/>
                  </a:pPr>
                  <a:endParaRPr lang="en-US" altLang="ko-KR" sz="1600" dirty="0">
                    <a:sym typeface="Wingdings" panose="05000000000000000000" pitchFamily="2" charset="2"/>
                  </a:endParaRPr>
                </a:p>
                <a:p>
                  <a:r>
                    <a:rPr lang="ko-KR" altLang="en-US" sz="1600" b="1" dirty="0"/>
                    <a:t>가정</a:t>
                  </a:r>
                  <a:endParaRPr lang="en-US" altLang="ko-KR" sz="1600" b="1" dirty="0"/>
                </a:p>
                <a:p>
                  <a:pPr marL="0" indent="0">
                    <a:buNone/>
                  </a:pPr>
                  <a:r>
                    <a:rPr lang="en-US" altLang="ko-KR" sz="1600" b="1" dirty="0">
                      <a:sym typeface="Wingdings" panose="05000000000000000000" pitchFamily="2" charset="2"/>
                    </a:rPr>
                    <a:t>   </a:t>
                  </a:r>
                  <a:r>
                    <a:rPr lang="en-US" altLang="ko-KR" sz="1600" dirty="0">
                      <a:sym typeface="Wingdings" panose="05000000000000000000" pitchFamily="2" charset="2"/>
                    </a:rPr>
                    <a:t>- </a:t>
                  </a:r>
                  <a:r>
                    <a:rPr lang="ko-KR" altLang="en-US" sz="1600" dirty="0"/>
                    <a:t>발사된 지점의 좌표 </a:t>
                  </a:r>
                  <a:r>
                    <a:rPr lang="en-US" altLang="ko-KR" sz="1600" dirty="0"/>
                    <a:t>(0,0,0)</a:t>
                  </a:r>
                </a:p>
                <a:p>
                  <a:pPr marL="0" indent="0">
                    <a:buNone/>
                  </a:pPr>
                  <a:r>
                    <a:rPr lang="en-US" altLang="ko-KR" sz="1600" dirty="0"/>
                    <a:t>   - </a:t>
                  </a:r>
                  <a:r>
                    <a:rPr lang="ko-KR" altLang="en-US" sz="1600" dirty="0"/>
                    <a:t>현재 좌표 </a:t>
                  </a:r>
                  <a:r>
                    <a:rPr lang="en-US" altLang="ko-KR" sz="1600" dirty="0"/>
                    <a:t>(x, y, z)</a:t>
                  </a:r>
                </a:p>
                <a:p>
                  <a:pPr marL="0" indent="0">
                    <a:buNone/>
                  </a:pPr>
                  <a:endParaRPr lang="en-US" altLang="ko-KR" sz="1000" dirty="0">
                    <a:sym typeface="Wingdings" panose="05000000000000000000" pitchFamily="2" charset="2"/>
                  </a:endParaRPr>
                </a:p>
                <a:p>
                  <a:r>
                    <a:rPr lang="ko-KR" altLang="en-US" sz="1600" b="1" dirty="0"/>
                    <a:t>벡터 크기 계산</a:t>
                  </a:r>
                  <a:endParaRPr lang="en-US" altLang="ko-KR" sz="1600" b="1" dirty="0"/>
                </a:p>
                <a:p>
                  <a:pPr marL="0" indent="0">
                    <a:buNone/>
                  </a:pPr>
                  <a:r>
                    <a:rPr lang="en-US" altLang="ko-KR" sz="1600" b="1" dirty="0">
                      <a:sym typeface="Wingdings" panose="05000000000000000000" pitchFamily="2" charset="2"/>
                    </a:rPr>
                    <a:t>   </a:t>
                  </a:r>
                  <a:r>
                    <a:rPr lang="en-US" altLang="ko-KR" sz="1600" dirty="0">
                      <a:sym typeface="Wingdings" panose="05000000000000000000" pitchFamily="2" charset="2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𝐴𝐵</m:t>
                              </m:r>
                            </m:e>
                          </m:acc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radPr>
                        <m:deg/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+∆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+∆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e>
                      </m:rad>
                    </m:oMath>
                  </a14:m>
                  <a:endParaRPr lang="en-US" altLang="ko-KR" sz="1600" dirty="0">
                    <a:sym typeface="Wingdings" panose="05000000000000000000" pitchFamily="2" charset="2"/>
                  </a:endParaRPr>
                </a:p>
                <a:p>
                  <a:pPr marL="0" indent="0">
                    <a:buNone/>
                  </a:pPr>
                  <a:r>
                    <a:rPr lang="en-US" altLang="ko-KR" sz="1600" b="1" dirty="0">
                      <a:sym typeface="Wingdings" panose="05000000000000000000" pitchFamily="2" charset="2"/>
                    </a:rPr>
                    <a:t> </a:t>
                  </a:r>
                  <a:endParaRPr lang="en-US" altLang="ko-KR" sz="1600" dirty="0">
                    <a:sym typeface="Wingdings" panose="05000000000000000000" pitchFamily="2" charset="2"/>
                  </a:endParaRPr>
                </a:p>
                <a:p>
                  <a:r>
                    <a:rPr lang="ko-KR" altLang="en-US" sz="1600" b="1" dirty="0"/>
                    <a:t>조건 설정</a:t>
                  </a:r>
                  <a:endParaRPr lang="en-US" altLang="ko-KR" sz="1600" b="1" dirty="0"/>
                </a:p>
                <a:p>
                  <a:pPr marL="0" indent="0">
                    <a:buNone/>
                  </a:pPr>
                  <a:r>
                    <a:rPr lang="en-US" altLang="ko-KR" sz="1600" b="1" dirty="0">
                      <a:sym typeface="Wingdings" panose="05000000000000000000" pitchFamily="2" charset="2"/>
                    </a:rPr>
                    <a:t>   </a:t>
                  </a:r>
                  <a:r>
                    <a:rPr lang="en-US" altLang="ko-KR" sz="1600" dirty="0">
                      <a:sym typeface="Wingdings" panose="05000000000000000000" pitchFamily="2" charset="2"/>
                    </a:rPr>
                    <a:t>- </a:t>
                  </a:r>
                  <a:r>
                    <a:rPr lang="ko-KR" altLang="en-US" sz="1600" dirty="0"/>
                    <a:t>벡터의 크기가 전보다 커지면 사출</a:t>
                  </a:r>
                  <a:endParaRPr lang="en-US" altLang="ko-KR" sz="1600" dirty="0"/>
                </a:p>
                <a:p>
                  <a:pPr marL="0" indent="0">
                    <a:buNone/>
                  </a:pPr>
                  <a:r>
                    <a:rPr lang="en-US" altLang="ko-KR" sz="1600" dirty="0"/>
                    <a:t>   - </a:t>
                  </a:r>
                  <a:r>
                    <a:rPr lang="ko-KR" altLang="en-US" sz="1600" dirty="0"/>
                    <a:t>초기의 일정 시간을 배제하고 조건 설정</a:t>
                  </a:r>
                  <a:endParaRPr lang="en-US" altLang="ko-KR" sz="1600" dirty="0"/>
                </a:p>
                <a:p>
                  <a:pPr marL="0" indent="0">
                    <a:buNone/>
                  </a:pPr>
                  <a:endParaRPr lang="en-US" altLang="ko-KR" sz="1600" dirty="0"/>
                </a:p>
                <a:p>
                  <a:pPr marL="0" indent="0">
                    <a:buNone/>
                  </a:pPr>
                  <a:endParaRPr lang="en-US" altLang="ko-KR" sz="1600" dirty="0">
                    <a:sym typeface="Wingdings" panose="05000000000000000000" pitchFamily="2" charset="2"/>
                  </a:endParaRPr>
                </a:p>
                <a:p>
                  <a:endParaRPr lang="en-US" altLang="ko-KR" sz="1600" dirty="0"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" name="내용 개체 틀 2">
                  <a:extLst>
                    <a:ext uri="{FF2B5EF4-FFF2-40B4-BE49-F238E27FC236}">
                      <a16:creationId xmlns:a16="http://schemas.microsoft.com/office/drawing/2014/main" id="{93651565-0A78-42B9-FCA8-B97E96AD89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077" y="1886588"/>
                  <a:ext cx="4674194" cy="3085920"/>
                </a:xfrm>
                <a:prstGeom prst="rect">
                  <a:avLst/>
                </a:prstGeom>
                <a:blipFill>
                  <a:blip r:embed="rId3"/>
                  <a:stretch>
                    <a:fillRect l="-493" b="-301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F44CFC8-AE69-DB11-DFC0-7606BA2156EC}"/>
                </a:ext>
              </a:extLst>
            </p:cNvPr>
            <p:cNvSpPr/>
            <p:nvPr/>
          </p:nvSpPr>
          <p:spPr>
            <a:xfrm>
              <a:off x="1213843" y="1857866"/>
              <a:ext cx="4684888" cy="414039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4966B6-CF7E-5B40-77C7-6CDE56689527}"/>
                </a:ext>
              </a:extLst>
            </p:cNvPr>
            <p:cNvSpPr txBox="1"/>
            <p:nvPr/>
          </p:nvSpPr>
          <p:spPr>
            <a:xfrm>
              <a:off x="1619077" y="2018899"/>
              <a:ext cx="3634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벡터의 크기를 이용한 사출방법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CFB4C5-9584-339E-8C1F-E62476E3D2B9}"/>
              </a:ext>
            </a:extLst>
          </p:cNvPr>
          <p:cNvSpPr txBox="1"/>
          <p:nvPr/>
        </p:nvSpPr>
        <p:spPr>
          <a:xfrm>
            <a:off x="7356891" y="198433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시뮬레이션</a:t>
            </a:r>
            <a:r>
              <a:rPr lang="en-US" altLang="ko-KR" b="1" dirty="0"/>
              <a:t> </a:t>
            </a:r>
            <a:r>
              <a:rPr lang="ko-KR" altLang="en-US" b="1" dirty="0"/>
              <a:t>작동 영상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BBE426-D2FF-F4A0-0B32-4A8C936481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9" t="-109" r="17294"/>
          <a:stretch/>
        </p:blipFill>
        <p:spPr>
          <a:xfrm>
            <a:off x="6479692" y="2363751"/>
            <a:ext cx="4038601" cy="42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43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1770</Words>
  <Application>Microsoft Office PowerPoint</Application>
  <PresentationFormat>와이드스크린</PresentationFormat>
  <Paragraphs>317</Paragraphs>
  <Slides>13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함초롬바탕</vt:lpstr>
      <vt:lpstr>맑은 고딕</vt:lpstr>
      <vt:lpstr>Cambria Math</vt:lpstr>
      <vt:lpstr>Symbol</vt:lpstr>
      <vt:lpstr>Arial</vt:lpstr>
      <vt:lpstr>Office 테마</vt:lpstr>
      <vt:lpstr>안정적인 데이터 수집을 위한 회수 장치 설계와 알고리즘 개발 및 연구 </vt:lpstr>
      <vt:lpstr>작년 발사 결과</vt:lpstr>
      <vt:lpstr>미션 설계</vt:lpstr>
      <vt:lpstr>로켓 무게 경량화</vt:lpstr>
      <vt:lpstr>로켓 무게 경량화</vt:lpstr>
      <vt:lpstr>에비오닉스 구조 및 기능</vt:lpstr>
      <vt:lpstr>동체 내구성 강화</vt:lpstr>
      <vt:lpstr>회수 장치 구조 및 기능</vt:lpstr>
      <vt:lpstr>회수 장치 작동 알고리즘</vt:lpstr>
      <vt:lpstr>회수 장치 작동 알고리즘</vt:lpstr>
      <vt:lpstr>결론</vt:lpstr>
      <vt:lpstr>감사합니다</vt:lpstr>
      <vt:lpstr>질의 응답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23년 GOAT-3 로켓 개선점 및 개발 계획</dc:title>
  <dc:creator>Kim</dc:creator>
  <cp:lastModifiedBy>라 나</cp:lastModifiedBy>
  <cp:revision>197</cp:revision>
  <dcterms:created xsi:type="dcterms:W3CDTF">2023-05-19T15:20:52Z</dcterms:created>
  <dcterms:modified xsi:type="dcterms:W3CDTF">2023-08-06T06:32:14Z</dcterms:modified>
</cp:coreProperties>
</file>